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Default Extension="png" ContentType="image/png"/>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71" r:id="rId3"/>
    <p:sldId id="257" r:id="rId4"/>
    <p:sldId id="259" r:id="rId5"/>
    <p:sldId id="268" r:id="rId6"/>
    <p:sldId id="269" r:id="rId7"/>
    <p:sldId id="264" r:id="rId8"/>
    <p:sldId id="266" r:id="rId9"/>
    <p:sldId id="261" r:id="rId10"/>
    <p:sldId id="262" r:id="rId11"/>
    <p:sldId id="263" r:id="rId12"/>
    <p:sldId id="267"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Lst>
  <p:sldSz cx="9144000" cy="6858000" type="screen4x3"/>
  <p:notesSz cx="6858000" cy="9144000"/>
  <p:defaultTextStyle>
    <a:defPPr>
      <a:defRPr lang="es-C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slide" Target="../slides/slide9.xml"/><Relationship Id="rId1" Type="http://schemas.openxmlformats.org/officeDocument/2006/relationships/slide" Target="../slides/slide4.xml"/><Relationship Id="rId4" Type="http://schemas.openxmlformats.org/officeDocument/2006/relationships/slide" Target="../slides/slide10.xml"/></Relationships>
</file>

<file path=ppt/diagrams/_rels/data2.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slide" Target="../slides/slide9.xml"/><Relationship Id="rId1" Type="http://schemas.openxmlformats.org/officeDocument/2006/relationships/slide" Target="../slides/slide3.xml"/><Relationship Id="rId4" Type="http://schemas.openxmlformats.org/officeDocument/2006/relationships/slide" Target="../slides/slide10.xml"/></Relationships>
</file>

<file path=ppt/diagrams/_rels/data3.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slide" Target="../slides/slide4.xml"/><Relationship Id="rId1" Type="http://schemas.openxmlformats.org/officeDocument/2006/relationships/slide" Target="../slides/slide3.xml"/><Relationship Id="rId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BBBFFC-02CC-43BA-9D51-60BD6CC359F3}" type="doc">
      <dgm:prSet loTypeId="urn:microsoft.com/office/officeart/2005/8/layout/process2" loCatId="process" qsTypeId="urn:microsoft.com/office/officeart/2005/8/quickstyle/3d3" qsCatId="3D" csTypeId="urn:microsoft.com/office/officeart/2005/8/colors/accent1_2#1" csCatId="accent1" phldr="1"/>
      <dgm:spPr/>
    </dgm:pt>
    <dgm:pt modelId="{60865A93-0410-47DC-8E89-6FDE3BADD334}">
      <dgm:prSet phldrT="[Texto]"/>
      <dgm:spPr>
        <a:solidFill>
          <a:schemeClr val="accent1">
            <a:lumMod val="60000"/>
            <a:lumOff val="40000"/>
          </a:schemeClr>
        </a:solidFill>
      </dgm:spPr>
      <dgm:t>
        <a:bodyPr/>
        <a:lstStyle/>
        <a:p>
          <a:r>
            <a:rPr lang="es-ES" b="1" dirty="0" smtClean="0"/>
            <a:t>Cumplir </a:t>
          </a:r>
          <a:r>
            <a:rPr lang="es-ES" b="1" dirty="0" smtClean="0"/>
            <a:t>con los </a:t>
          </a:r>
          <a:r>
            <a:rPr lang="es-ES" b="1" dirty="0" smtClean="0"/>
            <a:t>requisitos </a:t>
          </a:r>
          <a:endParaRPr lang="es-CO" b="1" dirty="0"/>
        </a:p>
      </dgm:t>
    </dgm:pt>
    <dgm:pt modelId="{88FD9C1D-B819-4F42-B9EC-D10EC80F5136}" type="parTrans" cxnId="{69432B38-9F7E-4944-8B2A-3E98276CC304}">
      <dgm:prSet/>
      <dgm:spPr/>
      <dgm:t>
        <a:bodyPr/>
        <a:lstStyle/>
        <a:p>
          <a:endParaRPr lang="es-CO"/>
        </a:p>
      </dgm:t>
    </dgm:pt>
    <dgm:pt modelId="{3FE4FD7D-F91A-45F6-8DCB-161232E5D35E}" type="sibTrans" cxnId="{69432B38-9F7E-4944-8B2A-3E98276CC304}">
      <dgm:prSet/>
      <dgm:spPr/>
      <dgm:t>
        <a:bodyPr/>
        <a:lstStyle/>
        <a:p>
          <a:endParaRPr lang="es-CO"/>
        </a:p>
      </dgm:t>
    </dgm:pt>
    <dgm:pt modelId="{FADE3338-2B22-4AA8-BEE7-79D5D9054025}">
      <dgm:prSet phldrT="[Texto]"/>
      <dgm:spPr/>
      <dgm:t>
        <a:bodyPr/>
        <a:lstStyle/>
        <a:p>
          <a:r>
            <a:rPr lang="es-ES" u="sng" dirty="0" smtClean="0">
              <a:hlinkClick xmlns:r="http://schemas.openxmlformats.org/officeDocument/2006/relationships" r:id="rId1" action="ppaction://hlinksldjump"/>
            </a:rPr>
            <a:t>Buscar a </a:t>
          </a:r>
          <a:r>
            <a:rPr lang="es-ES" u="sng" dirty="0" smtClean="0">
              <a:hlinkClick xmlns:r="http://schemas.openxmlformats.org/officeDocument/2006/relationships" r:id="rId1" action="ppaction://hlinksldjump"/>
            </a:rPr>
            <a:t>qué </a:t>
          </a:r>
          <a:r>
            <a:rPr lang="es-ES" u="sng" dirty="0" smtClean="0">
              <a:hlinkClick xmlns:r="http://schemas.openxmlformats.org/officeDocument/2006/relationships" r:id="rId1" action="ppaction://hlinksldjump"/>
            </a:rPr>
            <a:t>institución le gustaría aplicar</a:t>
          </a:r>
          <a:endParaRPr lang="es-CO" u="sng" dirty="0"/>
        </a:p>
      </dgm:t>
    </dgm:pt>
    <dgm:pt modelId="{CDF1D02B-B086-4E63-A95F-FD6D544F5BE6}" type="parTrans" cxnId="{1F889EA4-2400-4CEE-976E-0DC699D86005}">
      <dgm:prSet/>
      <dgm:spPr/>
      <dgm:t>
        <a:bodyPr/>
        <a:lstStyle/>
        <a:p>
          <a:endParaRPr lang="es-CO"/>
        </a:p>
      </dgm:t>
    </dgm:pt>
    <dgm:pt modelId="{6A67EBBE-625F-434B-A329-EF1079181D46}" type="sibTrans" cxnId="{1F889EA4-2400-4CEE-976E-0DC699D86005}">
      <dgm:prSet/>
      <dgm:spPr/>
      <dgm:t>
        <a:bodyPr/>
        <a:lstStyle/>
        <a:p>
          <a:endParaRPr lang="es-CO"/>
        </a:p>
      </dgm:t>
    </dgm:pt>
    <dgm:pt modelId="{D737C5B4-4EC8-48DF-839F-49CEBD351AB4}">
      <dgm:prSet phldrT="[Texto]"/>
      <dgm:spPr/>
      <dgm:t>
        <a:bodyPr/>
        <a:lstStyle/>
        <a:p>
          <a:r>
            <a:rPr lang="es-ES" dirty="0" smtClean="0">
              <a:hlinkClick xmlns:r="http://schemas.openxmlformats.org/officeDocument/2006/relationships" r:id="rId2" action="ppaction://hlinksldjump"/>
            </a:rPr>
            <a:t>Seleccionar las materias que le gustaría cursar</a:t>
          </a:r>
          <a:endParaRPr lang="es-CO" dirty="0"/>
        </a:p>
      </dgm:t>
    </dgm:pt>
    <dgm:pt modelId="{202BC3DC-D52B-4318-9A24-5D2F44DC5F5C}" type="parTrans" cxnId="{DC8B7436-49DC-4A2E-A5A8-D84E84DD62FE}">
      <dgm:prSet/>
      <dgm:spPr/>
      <dgm:t>
        <a:bodyPr/>
        <a:lstStyle/>
        <a:p>
          <a:endParaRPr lang="es-CO"/>
        </a:p>
      </dgm:t>
    </dgm:pt>
    <dgm:pt modelId="{ED3DAC38-1808-4AA7-8218-A13C3B3B5616}" type="sibTrans" cxnId="{DC8B7436-49DC-4A2E-A5A8-D84E84DD62FE}">
      <dgm:prSet/>
      <dgm:spPr/>
      <dgm:t>
        <a:bodyPr/>
        <a:lstStyle/>
        <a:p>
          <a:endParaRPr lang="es-CO"/>
        </a:p>
      </dgm:t>
    </dgm:pt>
    <dgm:pt modelId="{87F04610-1A85-4424-A828-90D2975B99CD}">
      <dgm:prSet phldrT="[Texto]"/>
      <dgm:spPr/>
      <dgm:t>
        <a:bodyPr/>
        <a:lstStyle/>
        <a:p>
          <a:r>
            <a:rPr lang="es-ES" dirty="0" smtClean="0">
              <a:hlinkClick xmlns:r="http://schemas.openxmlformats.org/officeDocument/2006/relationships" r:id="rId3" action="ppaction://hlinksldjump"/>
            </a:rPr>
            <a:t>Esperar la respuesta de la ORI</a:t>
          </a:r>
          <a:endParaRPr lang="es-CO" dirty="0"/>
        </a:p>
      </dgm:t>
    </dgm:pt>
    <dgm:pt modelId="{B3A56EB5-3AD8-4D76-8515-A2634C7959EB}" type="parTrans" cxnId="{56003238-2060-4BC8-B834-A4D7E1CAB9AF}">
      <dgm:prSet/>
      <dgm:spPr/>
      <dgm:t>
        <a:bodyPr/>
        <a:lstStyle/>
        <a:p>
          <a:endParaRPr lang="es-CO"/>
        </a:p>
      </dgm:t>
    </dgm:pt>
    <dgm:pt modelId="{20A94E20-CFE3-4988-A31A-5C41BE3D8047}" type="sibTrans" cxnId="{56003238-2060-4BC8-B834-A4D7E1CAB9AF}">
      <dgm:prSet/>
      <dgm:spPr/>
      <dgm:t>
        <a:bodyPr/>
        <a:lstStyle/>
        <a:p>
          <a:endParaRPr lang="es-CO"/>
        </a:p>
      </dgm:t>
    </dgm:pt>
    <dgm:pt modelId="{6FADC88B-9D26-4225-A15C-4E52FF2E8A44}">
      <dgm:prSet phldrT="[Texto]"/>
      <dgm:spPr/>
      <dgm:t>
        <a:bodyPr/>
        <a:lstStyle/>
        <a:p>
          <a:r>
            <a:rPr lang="es-ES" dirty="0" smtClean="0">
              <a:hlinkClick xmlns:r="http://schemas.openxmlformats.org/officeDocument/2006/relationships" r:id="rId4" action="ppaction://hlinksldjump"/>
            </a:rPr>
            <a:t>Solicitar al </a:t>
          </a:r>
          <a:r>
            <a:rPr lang="es-ES" dirty="0" smtClean="0">
              <a:hlinkClick xmlns:r="http://schemas.openxmlformats.org/officeDocument/2006/relationships" r:id="rId4" action="ppaction://hlinksldjump"/>
            </a:rPr>
            <a:t>Comité Asesor </a:t>
          </a:r>
          <a:r>
            <a:rPr lang="es-ES" dirty="0" smtClean="0">
              <a:hlinkClick xmlns:r="http://schemas.openxmlformats.org/officeDocument/2006/relationships" r:id="rId4" action="ppaction://hlinksldjump"/>
            </a:rPr>
            <a:t>de </a:t>
          </a:r>
          <a:r>
            <a:rPr lang="es-ES" dirty="0" smtClean="0">
              <a:hlinkClick xmlns:r="http://schemas.openxmlformats.org/officeDocument/2006/relationships" r:id="rId4" action="ppaction://hlinksldjump"/>
            </a:rPr>
            <a:t>Carrera </a:t>
          </a:r>
          <a:r>
            <a:rPr lang="es-ES" dirty="0" smtClean="0">
              <a:hlinkClick xmlns:r="http://schemas.openxmlformats.org/officeDocument/2006/relationships" r:id="rId4" action="ppaction://hlinksldjump"/>
            </a:rPr>
            <a:t>la aprobación del intercambio</a:t>
          </a:r>
          <a:endParaRPr lang="es-CO" dirty="0"/>
        </a:p>
      </dgm:t>
    </dgm:pt>
    <dgm:pt modelId="{D48D5D75-10D0-42C8-8058-37CD8557EC78}" type="parTrans" cxnId="{870A051D-05EC-467B-8AD7-689428D8A31B}">
      <dgm:prSet/>
      <dgm:spPr/>
      <dgm:t>
        <a:bodyPr/>
        <a:lstStyle/>
        <a:p>
          <a:endParaRPr lang="es-CO"/>
        </a:p>
      </dgm:t>
    </dgm:pt>
    <dgm:pt modelId="{850724EE-BBED-4860-A781-F5E6C98076B6}" type="sibTrans" cxnId="{870A051D-05EC-467B-8AD7-689428D8A31B}">
      <dgm:prSet/>
      <dgm:spPr/>
      <dgm:t>
        <a:bodyPr/>
        <a:lstStyle/>
        <a:p>
          <a:endParaRPr lang="es-CO"/>
        </a:p>
      </dgm:t>
    </dgm:pt>
    <dgm:pt modelId="{E21FD04C-A5E7-49C6-9728-4C7BAE400524}" type="pres">
      <dgm:prSet presAssocID="{D7BBBFFC-02CC-43BA-9D51-60BD6CC359F3}" presName="linearFlow" presStyleCnt="0">
        <dgm:presLayoutVars>
          <dgm:resizeHandles val="exact"/>
        </dgm:presLayoutVars>
      </dgm:prSet>
      <dgm:spPr/>
    </dgm:pt>
    <dgm:pt modelId="{92C08D42-87AA-4B08-B9F2-EBAAAC3B7C63}" type="pres">
      <dgm:prSet presAssocID="{60865A93-0410-47DC-8E89-6FDE3BADD334}" presName="node" presStyleLbl="node1" presStyleIdx="0" presStyleCnt="5" custLinFactNeighborX="3125">
        <dgm:presLayoutVars>
          <dgm:bulletEnabled val="1"/>
        </dgm:presLayoutVars>
      </dgm:prSet>
      <dgm:spPr/>
      <dgm:t>
        <a:bodyPr/>
        <a:lstStyle/>
        <a:p>
          <a:endParaRPr lang="es-CO"/>
        </a:p>
      </dgm:t>
    </dgm:pt>
    <dgm:pt modelId="{D4D7C315-16AC-4553-B55A-C769A81750C3}" type="pres">
      <dgm:prSet presAssocID="{3FE4FD7D-F91A-45F6-8DCB-161232E5D35E}" presName="sibTrans" presStyleLbl="sibTrans2D1" presStyleIdx="0" presStyleCnt="4"/>
      <dgm:spPr/>
      <dgm:t>
        <a:bodyPr/>
        <a:lstStyle/>
        <a:p>
          <a:endParaRPr lang="es-CO"/>
        </a:p>
      </dgm:t>
    </dgm:pt>
    <dgm:pt modelId="{3C049129-7D78-4492-9CAE-51E976B7BD2F}" type="pres">
      <dgm:prSet presAssocID="{3FE4FD7D-F91A-45F6-8DCB-161232E5D35E}" presName="connectorText" presStyleLbl="sibTrans2D1" presStyleIdx="0" presStyleCnt="4"/>
      <dgm:spPr/>
      <dgm:t>
        <a:bodyPr/>
        <a:lstStyle/>
        <a:p>
          <a:endParaRPr lang="es-CO"/>
        </a:p>
      </dgm:t>
    </dgm:pt>
    <dgm:pt modelId="{44E49179-0BB7-4455-B1CE-CA83608FE2C4}" type="pres">
      <dgm:prSet presAssocID="{FADE3338-2B22-4AA8-BEE7-79D5D9054025}" presName="node" presStyleLbl="node1" presStyleIdx="1" presStyleCnt="5" custLinFactNeighborX="310" custLinFactNeighborY="-2598">
        <dgm:presLayoutVars>
          <dgm:bulletEnabled val="1"/>
        </dgm:presLayoutVars>
      </dgm:prSet>
      <dgm:spPr/>
      <dgm:t>
        <a:bodyPr/>
        <a:lstStyle/>
        <a:p>
          <a:endParaRPr lang="es-CO"/>
        </a:p>
      </dgm:t>
    </dgm:pt>
    <dgm:pt modelId="{2DFFCE52-5F22-43A6-AFFF-CDDC8E925AD4}" type="pres">
      <dgm:prSet presAssocID="{6A67EBBE-625F-434B-A329-EF1079181D46}" presName="sibTrans" presStyleLbl="sibTrans2D1" presStyleIdx="1" presStyleCnt="4"/>
      <dgm:spPr/>
      <dgm:t>
        <a:bodyPr/>
        <a:lstStyle/>
        <a:p>
          <a:endParaRPr lang="es-CO"/>
        </a:p>
      </dgm:t>
    </dgm:pt>
    <dgm:pt modelId="{9FEC172D-68C7-40A7-B922-FFF99FE29A75}" type="pres">
      <dgm:prSet presAssocID="{6A67EBBE-625F-434B-A329-EF1079181D46}" presName="connectorText" presStyleLbl="sibTrans2D1" presStyleIdx="1" presStyleCnt="4"/>
      <dgm:spPr/>
      <dgm:t>
        <a:bodyPr/>
        <a:lstStyle/>
        <a:p>
          <a:endParaRPr lang="es-CO"/>
        </a:p>
      </dgm:t>
    </dgm:pt>
    <dgm:pt modelId="{75B20C89-6F58-42F4-9229-C327A8ABD492}" type="pres">
      <dgm:prSet presAssocID="{D737C5B4-4EC8-48DF-839F-49CEBD351AB4}" presName="node" presStyleLbl="node1" presStyleIdx="2" presStyleCnt="5">
        <dgm:presLayoutVars>
          <dgm:bulletEnabled val="1"/>
        </dgm:presLayoutVars>
      </dgm:prSet>
      <dgm:spPr/>
      <dgm:t>
        <a:bodyPr/>
        <a:lstStyle/>
        <a:p>
          <a:endParaRPr lang="es-CO"/>
        </a:p>
      </dgm:t>
    </dgm:pt>
    <dgm:pt modelId="{F7323EA9-17AB-4EAE-B9DD-5BF1677041CA}" type="pres">
      <dgm:prSet presAssocID="{ED3DAC38-1808-4AA7-8218-A13C3B3B5616}" presName="sibTrans" presStyleLbl="sibTrans2D1" presStyleIdx="2" presStyleCnt="4"/>
      <dgm:spPr/>
      <dgm:t>
        <a:bodyPr/>
        <a:lstStyle/>
        <a:p>
          <a:endParaRPr lang="es-CO"/>
        </a:p>
      </dgm:t>
    </dgm:pt>
    <dgm:pt modelId="{D48BB0E1-7615-4A01-A230-C66EB5E0B116}" type="pres">
      <dgm:prSet presAssocID="{ED3DAC38-1808-4AA7-8218-A13C3B3B5616}" presName="connectorText" presStyleLbl="sibTrans2D1" presStyleIdx="2" presStyleCnt="4"/>
      <dgm:spPr/>
      <dgm:t>
        <a:bodyPr/>
        <a:lstStyle/>
        <a:p>
          <a:endParaRPr lang="es-CO"/>
        </a:p>
      </dgm:t>
    </dgm:pt>
    <dgm:pt modelId="{A5C30C70-7B2B-4394-BF9D-31147A6114BE}" type="pres">
      <dgm:prSet presAssocID="{6FADC88B-9D26-4225-A15C-4E52FF2E8A44}" presName="node" presStyleLbl="node1" presStyleIdx="3" presStyleCnt="5">
        <dgm:presLayoutVars>
          <dgm:bulletEnabled val="1"/>
        </dgm:presLayoutVars>
      </dgm:prSet>
      <dgm:spPr/>
      <dgm:t>
        <a:bodyPr/>
        <a:lstStyle/>
        <a:p>
          <a:endParaRPr lang="es-CO"/>
        </a:p>
      </dgm:t>
    </dgm:pt>
    <dgm:pt modelId="{B6F596E2-4B4E-4442-A534-E2F3FC1AFFEC}" type="pres">
      <dgm:prSet presAssocID="{850724EE-BBED-4860-A781-F5E6C98076B6}" presName="sibTrans" presStyleLbl="sibTrans2D1" presStyleIdx="3" presStyleCnt="4"/>
      <dgm:spPr/>
      <dgm:t>
        <a:bodyPr/>
        <a:lstStyle/>
        <a:p>
          <a:endParaRPr lang="es-CO"/>
        </a:p>
      </dgm:t>
    </dgm:pt>
    <dgm:pt modelId="{B52A88A3-D82D-40BD-9945-C2BA72219574}" type="pres">
      <dgm:prSet presAssocID="{850724EE-BBED-4860-A781-F5E6C98076B6}" presName="connectorText" presStyleLbl="sibTrans2D1" presStyleIdx="3" presStyleCnt="4"/>
      <dgm:spPr/>
      <dgm:t>
        <a:bodyPr/>
        <a:lstStyle/>
        <a:p>
          <a:endParaRPr lang="es-CO"/>
        </a:p>
      </dgm:t>
    </dgm:pt>
    <dgm:pt modelId="{06943184-CBA6-4242-AA05-D9080F2F0532}" type="pres">
      <dgm:prSet presAssocID="{87F04610-1A85-4424-A828-90D2975B99CD}" presName="node" presStyleLbl="node1" presStyleIdx="4" presStyleCnt="5">
        <dgm:presLayoutVars>
          <dgm:bulletEnabled val="1"/>
        </dgm:presLayoutVars>
      </dgm:prSet>
      <dgm:spPr/>
      <dgm:t>
        <a:bodyPr/>
        <a:lstStyle/>
        <a:p>
          <a:endParaRPr lang="es-CO"/>
        </a:p>
      </dgm:t>
    </dgm:pt>
  </dgm:ptLst>
  <dgm:cxnLst>
    <dgm:cxn modelId="{870A051D-05EC-467B-8AD7-689428D8A31B}" srcId="{D7BBBFFC-02CC-43BA-9D51-60BD6CC359F3}" destId="{6FADC88B-9D26-4225-A15C-4E52FF2E8A44}" srcOrd="3" destOrd="0" parTransId="{D48D5D75-10D0-42C8-8058-37CD8557EC78}" sibTransId="{850724EE-BBED-4860-A781-F5E6C98076B6}"/>
    <dgm:cxn modelId="{84B4ADDB-1E32-4C7F-B4EC-39053DAD689A}" type="presOf" srcId="{87F04610-1A85-4424-A828-90D2975B99CD}" destId="{06943184-CBA6-4242-AA05-D9080F2F0532}" srcOrd="0" destOrd="0" presId="urn:microsoft.com/office/officeart/2005/8/layout/process2"/>
    <dgm:cxn modelId="{793F129C-ECCB-48BD-AA24-959002F04D00}" type="presOf" srcId="{6FADC88B-9D26-4225-A15C-4E52FF2E8A44}" destId="{A5C30C70-7B2B-4394-BF9D-31147A6114BE}" srcOrd="0" destOrd="0" presId="urn:microsoft.com/office/officeart/2005/8/layout/process2"/>
    <dgm:cxn modelId="{56003238-2060-4BC8-B834-A4D7E1CAB9AF}" srcId="{D7BBBFFC-02CC-43BA-9D51-60BD6CC359F3}" destId="{87F04610-1A85-4424-A828-90D2975B99CD}" srcOrd="4" destOrd="0" parTransId="{B3A56EB5-3AD8-4D76-8515-A2634C7959EB}" sibTransId="{20A94E20-CFE3-4988-A31A-5C41BE3D8047}"/>
    <dgm:cxn modelId="{69432B38-9F7E-4944-8B2A-3E98276CC304}" srcId="{D7BBBFFC-02CC-43BA-9D51-60BD6CC359F3}" destId="{60865A93-0410-47DC-8E89-6FDE3BADD334}" srcOrd="0" destOrd="0" parTransId="{88FD9C1D-B819-4F42-B9EC-D10EC80F5136}" sibTransId="{3FE4FD7D-F91A-45F6-8DCB-161232E5D35E}"/>
    <dgm:cxn modelId="{99FA8A83-0FCA-42B6-A630-BFCE2F11C500}" type="presOf" srcId="{850724EE-BBED-4860-A781-F5E6C98076B6}" destId="{B52A88A3-D82D-40BD-9945-C2BA72219574}" srcOrd="1" destOrd="0" presId="urn:microsoft.com/office/officeart/2005/8/layout/process2"/>
    <dgm:cxn modelId="{1F889EA4-2400-4CEE-976E-0DC699D86005}" srcId="{D7BBBFFC-02CC-43BA-9D51-60BD6CC359F3}" destId="{FADE3338-2B22-4AA8-BEE7-79D5D9054025}" srcOrd="1" destOrd="0" parTransId="{CDF1D02B-B086-4E63-A95F-FD6D544F5BE6}" sibTransId="{6A67EBBE-625F-434B-A329-EF1079181D46}"/>
    <dgm:cxn modelId="{D8DEBBF9-4052-48FC-8A2F-2A79DE4C1D38}" type="presOf" srcId="{3FE4FD7D-F91A-45F6-8DCB-161232E5D35E}" destId="{3C049129-7D78-4492-9CAE-51E976B7BD2F}" srcOrd="1" destOrd="0" presId="urn:microsoft.com/office/officeart/2005/8/layout/process2"/>
    <dgm:cxn modelId="{54EEFB79-418C-4938-894E-94CD887D9377}" type="presOf" srcId="{FADE3338-2B22-4AA8-BEE7-79D5D9054025}" destId="{44E49179-0BB7-4455-B1CE-CA83608FE2C4}" srcOrd="0" destOrd="0" presId="urn:microsoft.com/office/officeart/2005/8/layout/process2"/>
    <dgm:cxn modelId="{0A62DEDD-C2E5-4A53-828B-75558EBC3B6D}" type="presOf" srcId="{6A67EBBE-625F-434B-A329-EF1079181D46}" destId="{9FEC172D-68C7-40A7-B922-FFF99FE29A75}" srcOrd="1" destOrd="0" presId="urn:microsoft.com/office/officeart/2005/8/layout/process2"/>
    <dgm:cxn modelId="{503CCCFC-22CD-480F-883B-9C4C1C242604}" type="presOf" srcId="{850724EE-BBED-4860-A781-F5E6C98076B6}" destId="{B6F596E2-4B4E-4442-A534-E2F3FC1AFFEC}" srcOrd="0" destOrd="0" presId="urn:microsoft.com/office/officeart/2005/8/layout/process2"/>
    <dgm:cxn modelId="{DC8B7436-49DC-4A2E-A5A8-D84E84DD62FE}" srcId="{D7BBBFFC-02CC-43BA-9D51-60BD6CC359F3}" destId="{D737C5B4-4EC8-48DF-839F-49CEBD351AB4}" srcOrd="2" destOrd="0" parTransId="{202BC3DC-D52B-4318-9A24-5D2F44DC5F5C}" sibTransId="{ED3DAC38-1808-4AA7-8218-A13C3B3B5616}"/>
    <dgm:cxn modelId="{F83D57C2-3680-4427-86E5-3303DCDF340A}" type="presOf" srcId="{60865A93-0410-47DC-8E89-6FDE3BADD334}" destId="{92C08D42-87AA-4B08-B9F2-EBAAAC3B7C63}" srcOrd="0" destOrd="0" presId="urn:microsoft.com/office/officeart/2005/8/layout/process2"/>
    <dgm:cxn modelId="{D141F597-8A2E-4CB9-8369-B1FEF6ABBCC3}" type="presOf" srcId="{ED3DAC38-1808-4AA7-8218-A13C3B3B5616}" destId="{F7323EA9-17AB-4EAE-B9DD-5BF1677041CA}" srcOrd="0" destOrd="0" presId="urn:microsoft.com/office/officeart/2005/8/layout/process2"/>
    <dgm:cxn modelId="{74BC9512-832B-406B-9EA4-B6E1DD22B2B0}" type="presOf" srcId="{D737C5B4-4EC8-48DF-839F-49CEBD351AB4}" destId="{75B20C89-6F58-42F4-9229-C327A8ABD492}" srcOrd="0" destOrd="0" presId="urn:microsoft.com/office/officeart/2005/8/layout/process2"/>
    <dgm:cxn modelId="{27C728B2-8CF3-4C21-AC5F-C9F9118DBE1C}" type="presOf" srcId="{3FE4FD7D-F91A-45F6-8DCB-161232E5D35E}" destId="{D4D7C315-16AC-4553-B55A-C769A81750C3}" srcOrd="0" destOrd="0" presId="urn:microsoft.com/office/officeart/2005/8/layout/process2"/>
    <dgm:cxn modelId="{3E9817FE-9755-4523-AD72-F7609BD51206}" type="presOf" srcId="{D7BBBFFC-02CC-43BA-9D51-60BD6CC359F3}" destId="{E21FD04C-A5E7-49C6-9728-4C7BAE400524}" srcOrd="0" destOrd="0" presId="urn:microsoft.com/office/officeart/2005/8/layout/process2"/>
    <dgm:cxn modelId="{99475440-2959-4C15-866B-83D3F780AD87}" type="presOf" srcId="{ED3DAC38-1808-4AA7-8218-A13C3B3B5616}" destId="{D48BB0E1-7615-4A01-A230-C66EB5E0B116}" srcOrd="1" destOrd="0" presId="urn:microsoft.com/office/officeart/2005/8/layout/process2"/>
    <dgm:cxn modelId="{889F2904-F573-4CF1-97E0-524194CA177C}" type="presOf" srcId="{6A67EBBE-625F-434B-A329-EF1079181D46}" destId="{2DFFCE52-5F22-43A6-AFFF-CDDC8E925AD4}" srcOrd="0" destOrd="0" presId="urn:microsoft.com/office/officeart/2005/8/layout/process2"/>
    <dgm:cxn modelId="{CBFB3F1F-B7ED-417E-A726-462747EA2803}" type="presParOf" srcId="{E21FD04C-A5E7-49C6-9728-4C7BAE400524}" destId="{92C08D42-87AA-4B08-B9F2-EBAAAC3B7C63}" srcOrd="0" destOrd="0" presId="urn:microsoft.com/office/officeart/2005/8/layout/process2"/>
    <dgm:cxn modelId="{ADEB3DA4-B6CD-463D-AC55-4B5A0164E65D}" type="presParOf" srcId="{E21FD04C-A5E7-49C6-9728-4C7BAE400524}" destId="{D4D7C315-16AC-4553-B55A-C769A81750C3}" srcOrd="1" destOrd="0" presId="urn:microsoft.com/office/officeart/2005/8/layout/process2"/>
    <dgm:cxn modelId="{441E1EA2-192F-472F-8524-A55403681982}" type="presParOf" srcId="{D4D7C315-16AC-4553-B55A-C769A81750C3}" destId="{3C049129-7D78-4492-9CAE-51E976B7BD2F}" srcOrd="0" destOrd="0" presId="urn:microsoft.com/office/officeart/2005/8/layout/process2"/>
    <dgm:cxn modelId="{933316A5-C3CC-49B2-A976-EBBDDE9D075E}" type="presParOf" srcId="{E21FD04C-A5E7-49C6-9728-4C7BAE400524}" destId="{44E49179-0BB7-4455-B1CE-CA83608FE2C4}" srcOrd="2" destOrd="0" presId="urn:microsoft.com/office/officeart/2005/8/layout/process2"/>
    <dgm:cxn modelId="{FDC7D5B3-2E32-47D5-9FB9-9767597EA93F}" type="presParOf" srcId="{E21FD04C-A5E7-49C6-9728-4C7BAE400524}" destId="{2DFFCE52-5F22-43A6-AFFF-CDDC8E925AD4}" srcOrd="3" destOrd="0" presId="urn:microsoft.com/office/officeart/2005/8/layout/process2"/>
    <dgm:cxn modelId="{A18ECD13-24E0-4EC5-AE02-E600D5ACD6EF}" type="presParOf" srcId="{2DFFCE52-5F22-43A6-AFFF-CDDC8E925AD4}" destId="{9FEC172D-68C7-40A7-B922-FFF99FE29A75}" srcOrd="0" destOrd="0" presId="urn:microsoft.com/office/officeart/2005/8/layout/process2"/>
    <dgm:cxn modelId="{307B69DF-C76B-4530-AE6F-518372D1C093}" type="presParOf" srcId="{E21FD04C-A5E7-49C6-9728-4C7BAE400524}" destId="{75B20C89-6F58-42F4-9229-C327A8ABD492}" srcOrd="4" destOrd="0" presId="urn:microsoft.com/office/officeart/2005/8/layout/process2"/>
    <dgm:cxn modelId="{F82532E0-770E-47C5-B18D-27F85B3376FB}" type="presParOf" srcId="{E21FD04C-A5E7-49C6-9728-4C7BAE400524}" destId="{F7323EA9-17AB-4EAE-B9DD-5BF1677041CA}" srcOrd="5" destOrd="0" presId="urn:microsoft.com/office/officeart/2005/8/layout/process2"/>
    <dgm:cxn modelId="{F70A5BC0-5A86-4346-8FEF-6FF4A6EDB577}" type="presParOf" srcId="{F7323EA9-17AB-4EAE-B9DD-5BF1677041CA}" destId="{D48BB0E1-7615-4A01-A230-C66EB5E0B116}" srcOrd="0" destOrd="0" presId="urn:microsoft.com/office/officeart/2005/8/layout/process2"/>
    <dgm:cxn modelId="{7D638010-37ED-4AC8-903F-A55EE5415887}" type="presParOf" srcId="{E21FD04C-A5E7-49C6-9728-4C7BAE400524}" destId="{A5C30C70-7B2B-4394-BF9D-31147A6114BE}" srcOrd="6" destOrd="0" presId="urn:microsoft.com/office/officeart/2005/8/layout/process2"/>
    <dgm:cxn modelId="{F378245D-122A-40FD-A914-61B33FF4E134}" type="presParOf" srcId="{E21FD04C-A5E7-49C6-9728-4C7BAE400524}" destId="{B6F596E2-4B4E-4442-A534-E2F3FC1AFFEC}" srcOrd="7" destOrd="0" presId="urn:microsoft.com/office/officeart/2005/8/layout/process2"/>
    <dgm:cxn modelId="{92E8799C-3F2A-4CB3-A492-F476282DCECD}" type="presParOf" srcId="{B6F596E2-4B4E-4442-A534-E2F3FC1AFFEC}" destId="{B52A88A3-D82D-40BD-9945-C2BA72219574}" srcOrd="0" destOrd="0" presId="urn:microsoft.com/office/officeart/2005/8/layout/process2"/>
    <dgm:cxn modelId="{954FCFEE-B3A4-49EE-93BB-1714B5AE5A65}" type="presParOf" srcId="{E21FD04C-A5E7-49C6-9728-4C7BAE400524}" destId="{06943184-CBA6-4242-AA05-D9080F2F0532}" srcOrd="8"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BBBFFC-02CC-43BA-9D51-60BD6CC359F3}" type="doc">
      <dgm:prSet loTypeId="urn:microsoft.com/office/officeart/2005/8/layout/process2" loCatId="process" qsTypeId="urn:microsoft.com/office/officeart/2005/8/quickstyle/3d3" qsCatId="3D" csTypeId="urn:microsoft.com/office/officeart/2005/8/colors/accent1_2#2" csCatId="accent1" phldr="1"/>
      <dgm:spPr/>
    </dgm:pt>
    <dgm:pt modelId="{60865A93-0410-47DC-8E89-6FDE3BADD334}">
      <dgm:prSet phldrT="[Texto]"/>
      <dgm:spPr>
        <a:solidFill>
          <a:schemeClr val="accent1"/>
        </a:solidFill>
      </dgm:spPr>
      <dgm:t>
        <a:bodyPr/>
        <a:lstStyle/>
        <a:p>
          <a:r>
            <a:rPr lang="es-ES" b="1" dirty="0" smtClean="0">
              <a:hlinkClick xmlns:r="http://schemas.openxmlformats.org/officeDocument/2006/relationships" r:id="rId1" action="ppaction://hlinksldjump"/>
            </a:rPr>
            <a:t>Cumplir los requisitos </a:t>
          </a:r>
          <a:endParaRPr lang="es-CO" b="1" dirty="0"/>
        </a:p>
      </dgm:t>
    </dgm:pt>
    <dgm:pt modelId="{88FD9C1D-B819-4F42-B9EC-D10EC80F5136}" type="parTrans" cxnId="{69432B38-9F7E-4944-8B2A-3E98276CC304}">
      <dgm:prSet/>
      <dgm:spPr/>
      <dgm:t>
        <a:bodyPr/>
        <a:lstStyle/>
        <a:p>
          <a:endParaRPr lang="es-CO"/>
        </a:p>
      </dgm:t>
    </dgm:pt>
    <dgm:pt modelId="{3FE4FD7D-F91A-45F6-8DCB-161232E5D35E}" type="sibTrans" cxnId="{69432B38-9F7E-4944-8B2A-3E98276CC304}">
      <dgm:prSet/>
      <dgm:spPr/>
      <dgm:t>
        <a:bodyPr/>
        <a:lstStyle/>
        <a:p>
          <a:endParaRPr lang="es-CO"/>
        </a:p>
      </dgm:t>
    </dgm:pt>
    <dgm:pt modelId="{FADE3338-2B22-4AA8-BEE7-79D5D9054025}">
      <dgm:prSet phldrT="[Texto]"/>
      <dgm:spPr>
        <a:solidFill>
          <a:schemeClr val="accent1">
            <a:lumMod val="60000"/>
            <a:lumOff val="40000"/>
          </a:schemeClr>
        </a:solidFill>
      </dgm:spPr>
      <dgm:t>
        <a:bodyPr/>
        <a:lstStyle/>
        <a:p>
          <a:r>
            <a:rPr lang="es-ES" b="1" dirty="0" smtClean="0">
              <a:solidFill>
                <a:schemeClr val="bg1">
                  <a:lumMod val="95000"/>
                </a:schemeClr>
              </a:solidFill>
            </a:rPr>
            <a:t>Buscar a que institución le gustaría aplicar</a:t>
          </a:r>
          <a:endParaRPr lang="es-CO" b="1" dirty="0">
            <a:solidFill>
              <a:schemeClr val="bg1">
                <a:lumMod val="95000"/>
              </a:schemeClr>
            </a:solidFill>
          </a:endParaRPr>
        </a:p>
      </dgm:t>
    </dgm:pt>
    <dgm:pt modelId="{CDF1D02B-B086-4E63-A95F-FD6D544F5BE6}" type="parTrans" cxnId="{1F889EA4-2400-4CEE-976E-0DC699D86005}">
      <dgm:prSet/>
      <dgm:spPr/>
      <dgm:t>
        <a:bodyPr/>
        <a:lstStyle/>
        <a:p>
          <a:endParaRPr lang="es-CO"/>
        </a:p>
      </dgm:t>
    </dgm:pt>
    <dgm:pt modelId="{6A67EBBE-625F-434B-A329-EF1079181D46}" type="sibTrans" cxnId="{1F889EA4-2400-4CEE-976E-0DC699D86005}">
      <dgm:prSet/>
      <dgm:spPr/>
      <dgm:t>
        <a:bodyPr/>
        <a:lstStyle/>
        <a:p>
          <a:endParaRPr lang="es-CO"/>
        </a:p>
      </dgm:t>
    </dgm:pt>
    <dgm:pt modelId="{D737C5B4-4EC8-48DF-839F-49CEBD351AB4}">
      <dgm:prSet phldrT="[Texto]"/>
      <dgm:spPr/>
      <dgm:t>
        <a:bodyPr/>
        <a:lstStyle/>
        <a:p>
          <a:r>
            <a:rPr lang="es-ES" dirty="0" smtClean="0">
              <a:hlinkClick xmlns:r="http://schemas.openxmlformats.org/officeDocument/2006/relationships" r:id="rId2" action="ppaction://hlinksldjump"/>
            </a:rPr>
            <a:t>Seleccionar las materias que le gustaría cursar</a:t>
          </a:r>
          <a:endParaRPr lang="es-CO" dirty="0"/>
        </a:p>
      </dgm:t>
    </dgm:pt>
    <dgm:pt modelId="{202BC3DC-D52B-4318-9A24-5D2F44DC5F5C}" type="parTrans" cxnId="{DC8B7436-49DC-4A2E-A5A8-D84E84DD62FE}">
      <dgm:prSet/>
      <dgm:spPr/>
      <dgm:t>
        <a:bodyPr/>
        <a:lstStyle/>
        <a:p>
          <a:endParaRPr lang="es-CO"/>
        </a:p>
      </dgm:t>
    </dgm:pt>
    <dgm:pt modelId="{ED3DAC38-1808-4AA7-8218-A13C3B3B5616}" type="sibTrans" cxnId="{DC8B7436-49DC-4A2E-A5A8-D84E84DD62FE}">
      <dgm:prSet/>
      <dgm:spPr/>
      <dgm:t>
        <a:bodyPr/>
        <a:lstStyle/>
        <a:p>
          <a:endParaRPr lang="es-CO"/>
        </a:p>
      </dgm:t>
    </dgm:pt>
    <dgm:pt modelId="{87F04610-1A85-4424-A828-90D2975B99CD}">
      <dgm:prSet phldrT="[Texto]"/>
      <dgm:spPr/>
      <dgm:t>
        <a:bodyPr/>
        <a:lstStyle/>
        <a:p>
          <a:r>
            <a:rPr lang="es-ES" dirty="0" smtClean="0">
              <a:hlinkClick xmlns:r="http://schemas.openxmlformats.org/officeDocument/2006/relationships" r:id="rId3" action="ppaction://hlinksldjump"/>
            </a:rPr>
            <a:t>Esperar la respuesta de la ORI</a:t>
          </a:r>
          <a:endParaRPr lang="es-CO" dirty="0"/>
        </a:p>
      </dgm:t>
    </dgm:pt>
    <dgm:pt modelId="{B3A56EB5-3AD8-4D76-8515-A2634C7959EB}" type="parTrans" cxnId="{56003238-2060-4BC8-B834-A4D7E1CAB9AF}">
      <dgm:prSet/>
      <dgm:spPr/>
      <dgm:t>
        <a:bodyPr/>
        <a:lstStyle/>
        <a:p>
          <a:endParaRPr lang="es-CO"/>
        </a:p>
      </dgm:t>
    </dgm:pt>
    <dgm:pt modelId="{20A94E20-CFE3-4988-A31A-5C41BE3D8047}" type="sibTrans" cxnId="{56003238-2060-4BC8-B834-A4D7E1CAB9AF}">
      <dgm:prSet/>
      <dgm:spPr/>
      <dgm:t>
        <a:bodyPr/>
        <a:lstStyle/>
        <a:p>
          <a:endParaRPr lang="es-CO"/>
        </a:p>
      </dgm:t>
    </dgm:pt>
    <dgm:pt modelId="{6FADC88B-9D26-4225-A15C-4E52FF2E8A44}">
      <dgm:prSet phldrT="[Texto]"/>
      <dgm:spPr/>
      <dgm:t>
        <a:bodyPr/>
        <a:lstStyle/>
        <a:p>
          <a:r>
            <a:rPr lang="es-ES" dirty="0" smtClean="0">
              <a:hlinkClick xmlns:r="http://schemas.openxmlformats.org/officeDocument/2006/relationships" r:id="rId4" action="ppaction://hlinksldjump"/>
            </a:rPr>
            <a:t>Solicitar al Comité asesor de carrera la aprobación del intercambio</a:t>
          </a:r>
          <a:endParaRPr lang="es-CO" dirty="0"/>
        </a:p>
      </dgm:t>
    </dgm:pt>
    <dgm:pt modelId="{D48D5D75-10D0-42C8-8058-37CD8557EC78}" type="parTrans" cxnId="{870A051D-05EC-467B-8AD7-689428D8A31B}">
      <dgm:prSet/>
      <dgm:spPr/>
      <dgm:t>
        <a:bodyPr/>
        <a:lstStyle/>
        <a:p>
          <a:endParaRPr lang="es-CO"/>
        </a:p>
      </dgm:t>
    </dgm:pt>
    <dgm:pt modelId="{850724EE-BBED-4860-A781-F5E6C98076B6}" type="sibTrans" cxnId="{870A051D-05EC-467B-8AD7-689428D8A31B}">
      <dgm:prSet/>
      <dgm:spPr/>
      <dgm:t>
        <a:bodyPr/>
        <a:lstStyle/>
        <a:p>
          <a:endParaRPr lang="es-CO"/>
        </a:p>
      </dgm:t>
    </dgm:pt>
    <dgm:pt modelId="{E21FD04C-A5E7-49C6-9728-4C7BAE400524}" type="pres">
      <dgm:prSet presAssocID="{D7BBBFFC-02CC-43BA-9D51-60BD6CC359F3}" presName="linearFlow" presStyleCnt="0">
        <dgm:presLayoutVars>
          <dgm:resizeHandles val="exact"/>
        </dgm:presLayoutVars>
      </dgm:prSet>
      <dgm:spPr/>
    </dgm:pt>
    <dgm:pt modelId="{92C08D42-87AA-4B08-B9F2-EBAAAC3B7C63}" type="pres">
      <dgm:prSet presAssocID="{60865A93-0410-47DC-8E89-6FDE3BADD334}" presName="node" presStyleLbl="node1" presStyleIdx="0" presStyleCnt="5" custLinFactNeighborX="3125">
        <dgm:presLayoutVars>
          <dgm:bulletEnabled val="1"/>
        </dgm:presLayoutVars>
      </dgm:prSet>
      <dgm:spPr/>
      <dgm:t>
        <a:bodyPr/>
        <a:lstStyle/>
        <a:p>
          <a:endParaRPr lang="es-CO"/>
        </a:p>
      </dgm:t>
    </dgm:pt>
    <dgm:pt modelId="{D4D7C315-16AC-4553-B55A-C769A81750C3}" type="pres">
      <dgm:prSet presAssocID="{3FE4FD7D-F91A-45F6-8DCB-161232E5D35E}" presName="sibTrans" presStyleLbl="sibTrans2D1" presStyleIdx="0" presStyleCnt="4"/>
      <dgm:spPr/>
      <dgm:t>
        <a:bodyPr/>
        <a:lstStyle/>
        <a:p>
          <a:endParaRPr lang="es-CO"/>
        </a:p>
      </dgm:t>
    </dgm:pt>
    <dgm:pt modelId="{3C049129-7D78-4492-9CAE-51E976B7BD2F}" type="pres">
      <dgm:prSet presAssocID="{3FE4FD7D-F91A-45F6-8DCB-161232E5D35E}" presName="connectorText" presStyleLbl="sibTrans2D1" presStyleIdx="0" presStyleCnt="4"/>
      <dgm:spPr/>
      <dgm:t>
        <a:bodyPr/>
        <a:lstStyle/>
        <a:p>
          <a:endParaRPr lang="es-CO"/>
        </a:p>
      </dgm:t>
    </dgm:pt>
    <dgm:pt modelId="{44E49179-0BB7-4455-B1CE-CA83608FE2C4}" type="pres">
      <dgm:prSet presAssocID="{FADE3338-2B22-4AA8-BEE7-79D5D9054025}" presName="node" presStyleLbl="node1" presStyleIdx="1" presStyleCnt="5" custLinFactNeighborX="310" custLinFactNeighborY="-2598">
        <dgm:presLayoutVars>
          <dgm:bulletEnabled val="1"/>
        </dgm:presLayoutVars>
      </dgm:prSet>
      <dgm:spPr/>
      <dgm:t>
        <a:bodyPr/>
        <a:lstStyle/>
        <a:p>
          <a:endParaRPr lang="es-CO"/>
        </a:p>
      </dgm:t>
    </dgm:pt>
    <dgm:pt modelId="{2DFFCE52-5F22-43A6-AFFF-CDDC8E925AD4}" type="pres">
      <dgm:prSet presAssocID="{6A67EBBE-625F-434B-A329-EF1079181D46}" presName="sibTrans" presStyleLbl="sibTrans2D1" presStyleIdx="1" presStyleCnt="4"/>
      <dgm:spPr/>
      <dgm:t>
        <a:bodyPr/>
        <a:lstStyle/>
        <a:p>
          <a:endParaRPr lang="es-CO"/>
        </a:p>
      </dgm:t>
    </dgm:pt>
    <dgm:pt modelId="{9FEC172D-68C7-40A7-B922-FFF99FE29A75}" type="pres">
      <dgm:prSet presAssocID="{6A67EBBE-625F-434B-A329-EF1079181D46}" presName="connectorText" presStyleLbl="sibTrans2D1" presStyleIdx="1" presStyleCnt="4"/>
      <dgm:spPr/>
      <dgm:t>
        <a:bodyPr/>
        <a:lstStyle/>
        <a:p>
          <a:endParaRPr lang="es-CO"/>
        </a:p>
      </dgm:t>
    </dgm:pt>
    <dgm:pt modelId="{75B20C89-6F58-42F4-9229-C327A8ABD492}" type="pres">
      <dgm:prSet presAssocID="{D737C5B4-4EC8-48DF-839F-49CEBD351AB4}" presName="node" presStyleLbl="node1" presStyleIdx="2" presStyleCnt="5">
        <dgm:presLayoutVars>
          <dgm:bulletEnabled val="1"/>
        </dgm:presLayoutVars>
      </dgm:prSet>
      <dgm:spPr/>
      <dgm:t>
        <a:bodyPr/>
        <a:lstStyle/>
        <a:p>
          <a:endParaRPr lang="es-CO"/>
        </a:p>
      </dgm:t>
    </dgm:pt>
    <dgm:pt modelId="{F7323EA9-17AB-4EAE-B9DD-5BF1677041CA}" type="pres">
      <dgm:prSet presAssocID="{ED3DAC38-1808-4AA7-8218-A13C3B3B5616}" presName="sibTrans" presStyleLbl="sibTrans2D1" presStyleIdx="2" presStyleCnt="4"/>
      <dgm:spPr/>
      <dgm:t>
        <a:bodyPr/>
        <a:lstStyle/>
        <a:p>
          <a:endParaRPr lang="es-CO"/>
        </a:p>
      </dgm:t>
    </dgm:pt>
    <dgm:pt modelId="{D48BB0E1-7615-4A01-A230-C66EB5E0B116}" type="pres">
      <dgm:prSet presAssocID="{ED3DAC38-1808-4AA7-8218-A13C3B3B5616}" presName="connectorText" presStyleLbl="sibTrans2D1" presStyleIdx="2" presStyleCnt="4"/>
      <dgm:spPr/>
      <dgm:t>
        <a:bodyPr/>
        <a:lstStyle/>
        <a:p>
          <a:endParaRPr lang="es-CO"/>
        </a:p>
      </dgm:t>
    </dgm:pt>
    <dgm:pt modelId="{A5C30C70-7B2B-4394-BF9D-31147A6114BE}" type="pres">
      <dgm:prSet presAssocID="{6FADC88B-9D26-4225-A15C-4E52FF2E8A44}" presName="node" presStyleLbl="node1" presStyleIdx="3" presStyleCnt="5">
        <dgm:presLayoutVars>
          <dgm:bulletEnabled val="1"/>
        </dgm:presLayoutVars>
      </dgm:prSet>
      <dgm:spPr/>
      <dgm:t>
        <a:bodyPr/>
        <a:lstStyle/>
        <a:p>
          <a:endParaRPr lang="es-CO"/>
        </a:p>
      </dgm:t>
    </dgm:pt>
    <dgm:pt modelId="{B6F596E2-4B4E-4442-A534-E2F3FC1AFFEC}" type="pres">
      <dgm:prSet presAssocID="{850724EE-BBED-4860-A781-F5E6C98076B6}" presName="sibTrans" presStyleLbl="sibTrans2D1" presStyleIdx="3" presStyleCnt="4"/>
      <dgm:spPr/>
      <dgm:t>
        <a:bodyPr/>
        <a:lstStyle/>
        <a:p>
          <a:endParaRPr lang="es-CO"/>
        </a:p>
      </dgm:t>
    </dgm:pt>
    <dgm:pt modelId="{B52A88A3-D82D-40BD-9945-C2BA72219574}" type="pres">
      <dgm:prSet presAssocID="{850724EE-BBED-4860-A781-F5E6C98076B6}" presName="connectorText" presStyleLbl="sibTrans2D1" presStyleIdx="3" presStyleCnt="4"/>
      <dgm:spPr/>
      <dgm:t>
        <a:bodyPr/>
        <a:lstStyle/>
        <a:p>
          <a:endParaRPr lang="es-CO"/>
        </a:p>
      </dgm:t>
    </dgm:pt>
    <dgm:pt modelId="{06943184-CBA6-4242-AA05-D9080F2F0532}" type="pres">
      <dgm:prSet presAssocID="{87F04610-1A85-4424-A828-90D2975B99CD}" presName="node" presStyleLbl="node1" presStyleIdx="4" presStyleCnt="5">
        <dgm:presLayoutVars>
          <dgm:bulletEnabled val="1"/>
        </dgm:presLayoutVars>
      </dgm:prSet>
      <dgm:spPr/>
      <dgm:t>
        <a:bodyPr/>
        <a:lstStyle/>
        <a:p>
          <a:endParaRPr lang="es-CO"/>
        </a:p>
      </dgm:t>
    </dgm:pt>
  </dgm:ptLst>
  <dgm:cxnLst>
    <dgm:cxn modelId="{870A051D-05EC-467B-8AD7-689428D8A31B}" srcId="{D7BBBFFC-02CC-43BA-9D51-60BD6CC359F3}" destId="{6FADC88B-9D26-4225-A15C-4E52FF2E8A44}" srcOrd="3" destOrd="0" parTransId="{D48D5D75-10D0-42C8-8058-37CD8557EC78}" sibTransId="{850724EE-BBED-4860-A781-F5E6C98076B6}"/>
    <dgm:cxn modelId="{B2179464-84E5-4752-8DC3-CBB9B75D0C13}" type="presOf" srcId="{FADE3338-2B22-4AA8-BEE7-79D5D9054025}" destId="{44E49179-0BB7-4455-B1CE-CA83608FE2C4}" srcOrd="0" destOrd="0" presId="urn:microsoft.com/office/officeart/2005/8/layout/process2"/>
    <dgm:cxn modelId="{56003238-2060-4BC8-B834-A4D7E1CAB9AF}" srcId="{D7BBBFFC-02CC-43BA-9D51-60BD6CC359F3}" destId="{87F04610-1A85-4424-A828-90D2975B99CD}" srcOrd="4" destOrd="0" parTransId="{B3A56EB5-3AD8-4D76-8515-A2634C7959EB}" sibTransId="{20A94E20-CFE3-4988-A31A-5C41BE3D8047}"/>
    <dgm:cxn modelId="{E1D1FA44-28C1-4751-BC1D-7B75D90C83FD}" type="presOf" srcId="{3FE4FD7D-F91A-45F6-8DCB-161232E5D35E}" destId="{3C049129-7D78-4492-9CAE-51E976B7BD2F}" srcOrd="1" destOrd="0" presId="urn:microsoft.com/office/officeart/2005/8/layout/process2"/>
    <dgm:cxn modelId="{80409BB4-BAC4-423D-BB6A-6C9AA6718281}" type="presOf" srcId="{850724EE-BBED-4860-A781-F5E6C98076B6}" destId="{B52A88A3-D82D-40BD-9945-C2BA72219574}" srcOrd="1" destOrd="0" presId="urn:microsoft.com/office/officeart/2005/8/layout/process2"/>
    <dgm:cxn modelId="{69432B38-9F7E-4944-8B2A-3E98276CC304}" srcId="{D7BBBFFC-02CC-43BA-9D51-60BD6CC359F3}" destId="{60865A93-0410-47DC-8E89-6FDE3BADD334}" srcOrd="0" destOrd="0" parTransId="{88FD9C1D-B819-4F42-B9EC-D10EC80F5136}" sibTransId="{3FE4FD7D-F91A-45F6-8DCB-161232E5D35E}"/>
    <dgm:cxn modelId="{1F889EA4-2400-4CEE-976E-0DC699D86005}" srcId="{D7BBBFFC-02CC-43BA-9D51-60BD6CC359F3}" destId="{FADE3338-2B22-4AA8-BEE7-79D5D9054025}" srcOrd="1" destOrd="0" parTransId="{CDF1D02B-B086-4E63-A95F-FD6D544F5BE6}" sibTransId="{6A67EBBE-625F-434B-A329-EF1079181D46}"/>
    <dgm:cxn modelId="{DC8B7436-49DC-4A2E-A5A8-D84E84DD62FE}" srcId="{D7BBBFFC-02CC-43BA-9D51-60BD6CC359F3}" destId="{D737C5B4-4EC8-48DF-839F-49CEBD351AB4}" srcOrd="2" destOrd="0" parTransId="{202BC3DC-D52B-4318-9A24-5D2F44DC5F5C}" sibTransId="{ED3DAC38-1808-4AA7-8218-A13C3B3B5616}"/>
    <dgm:cxn modelId="{93D507F5-7D84-40E5-94C3-C9AA6398C561}" type="presOf" srcId="{ED3DAC38-1808-4AA7-8218-A13C3B3B5616}" destId="{F7323EA9-17AB-4EAE-B9DD-5BF1677041CA}" srcOrd="0" destOrd="0" presId="urn:microsoft.com/office/officeart/2005/8/layout/process2"/>
    <dgm:cxn modelId="{8F499C97-CDBF-442A-A36A-6124A1C437B2}" type="presOf" srcId="{6A67EBBE-625F-434B-A329-EF1079181D46}" destId="{9FEC172D-68C7-40A7-B922-FFF99FE29A75}" srcOrd="1" destOrd="0" presId="urn:microsoft.com/office/officeart/2005/8/layout/process2"/>
    <dgm:cxn modelId="{19DDE0AC-0064-4279-B4E1-8066E8279D3D}" type="presOf" srcId="{ED3DAC38-1808-4AA7-8218-A13C3B3B5616}" destId="{D48BB0E1-7615-4A01-A230-C66EB5E0B116}" srcOrd="1" destOrd="0" presId="urn:microsoft.com/office/officeart/2005/8/layout/process2"/>
    <dgm:cxn modelId="{D0C8922C-FC18-49CC-8EC9-C92A3E9B1F43}" type="presOf" srcId="{D737C5B4-4EC8-48DF-839F-49CEBD351AB4}" destId="{75B20C89-6F58-42F4-9229-C327A8ABD492}" srcOrd="0" destOrd="0" presId="urn:microsoft.com/office/officeart/2005/8/layout/process2"/>
    <dgm:cxn modelId="{7F287AEE-64A0-4914-944E-759546A2FA2D}" type="presOf" srcId="{6A67EBBE-625F-434B-A329-EF1079181D46}" destId="{2DFFCE52-5F22-43A6-AFFF-CDDC8E925AD4}" srcOrd="0" destOrd="0" presId="urn:microsoft.com/office/officeart/2005/8/layout/process2"/>
    <dgm:cxn modelId="{4C1E66F9-EEEA-4FD1-8B8D-7A2EC0EE64BD}" type="presOf" srcId="{60865A93-0410-47DC-8E89-6FDE3BADD334}" destId="{92C08D42-87AA-4B08-B9F2-EBAAAC3B7C63}" srcOrd="0" destOrd="0" presId="urn:microsoft.com/office/officeart/2005/8/layout/process2"/>
    <dgm:cxn modelId="{0FA86F57-00C4-41CB-82AA-2D15AABC1203}" type="presOf" srcId="{3FE4FD7D-F91A-45F6-8DCB-161232E5D35E}" destId="{D4D7C315-16AC-4553-B55A-C769A81750C3}" srcOrd="0" destOrd="0" presId="urn:microsoft.com/office/officeart/2005/8/layout/process2"/>
    <dgm:cxn modelId="{BC7D5C81-3DFD-4952-B0A0-1FB76CAC9741}" type="presOf" srcId="{87F04610-1A85-4424-A828-90D2975B99CD}" destId="{06943184-CBA6-4242-AA05-D9080F2F0532}" srcOrd="0" destOrd="0" presId="urn:microsoft.com/office/officeart/2005/8/layout/process2"/>
    <dgm:cxn modelId="{8FB945A6-5A09-40ED-AE1B-46BD7C577A09}" type="presOf" srcId="{D7BBBFFC-02CC-43BA-9D51-60BD6CC359F3}" destId="{E21FD04C-A5E7-49C6-9728-4C7BAE400524}" srcOrd="0" destOrd="0" presId="urn:microsoft.com/office/officeart/2005/8/layout/process2"/>
    <dgm:cxn modelId="{B5101AF3-222C-4112-A183-D155814ECB6F}" type="presOf" srcId="{850724EE-BBED-4860-A781-F5E6C98076B6}" destId="{B6F596E2-4B4E-4442-A534-E2F3FC1AFFEC}" srcOrd="0" destOrd="0" presId="urn:microsoft.com/office/officeart/2005/8/layout/process2"/>
    <dgm:cxn modelId="{13C7BC5E-9DD8-4C24-978E-270AB663E9F0}" type="presOf" srcId="{6FADC88B-9D26-4225-A15C-4E52FF2E8A44}" destId="{A5C30C70-7B2B-4394-BF9D-31147A6114BE}" srcOrd="0" destOrd="0" presId="urn:microsoft.com/office/officeart/2005/8/layout/process2"/>
    <dgm:cxn modelId="{B004B634-D12F-4505-A219-19E3DBAF2277}" type="presParOf" srcId="{E21FD04C-A5E7-49C6-9728-4C7BAE400524}" destId="{92C08D42-87AA-4B08-B9F2-EBAAAC3B7C63}" srcOrd="0" destOrd="0" presId="urn:microsoft.com/office/officeart/2005/8/layout/process2"/>
    <dgm:cxn modelId="{8C994311-9487-4A04-841D-79C16641C546}" type="presParOf" srcId="{E21FD04C-A5E7-49C6-9728-4C7BAE400524}" destId="{D4D7C315-16AC-4553-B55A-C769A81750C3}" srcOrd="1" destOrd="0" presId="urn:microsoft.com/office/officeart/2005/8/layout/process2"/>
    <dgm:cxn modelId="{153F144C-2622-4306-9972-09F75FFD013B}" type="presParOf" srcId="{D4D7C315-16AC-4553-B55A-C769A81750C3}" destId="{3C049129-7D78-4492-9CAE-51E976B7BD2F}" srcOrd="0" destOrd="0" presId="urn:microsoft.com/office/officeart/2005/8/layout/process2"/>
    <dgm:cxn modelId="{9265E873-7FFC-4B0A-B145-1A6BE92E7411}" type="presParOf" srcId="{E21FD04C-A5E7-49C6-9728-4C7BAE400524}" destId="{44E49179-0BB7-4455-B1CE-CA83608FE2C4}" srcOrd="2" destOrd="0" presId="urn:microsoft.com/office/officeart/2005/8/layout/process2"/>
    <dgm:cxn modelId="{ECDAC6E8-905D-4350-BF4E-FBF306E9E56A}" type="presParOf" srcId="{E21FD04C-A5E7-49C6-9728-4C7BAE400524}" destId="{2DFFCE52-5F22-43A6-AFFF-CDDC8E925AD4}" srcOrd="3" destOrd="0" presId="urn:microsoft.com/office/officeart/2005/8/layout/process2"/>
    <dgm:cxn modelId="{18B1B48F-530D-4292-A069-AA490F9ABFE9}" type="presParOf" srcId="{2DFFCE52-5F22-43A6-AFFF-CDDC8E925AD4}" destId="{9FEC172D-68C7-40A7-B922-FFF99FE29A75}" srcOrd="0" destOrd="0" presId="urn:microsoft.com/office/officeart/2005/8/layout/process2"/>
    <dgm:cxn modelId="{FE9E7740-008F-440F-99CF-00F955DE8B38}" type="presParOf" srcId="{E21FD04C-A5E7-49C6-9728-4C7BAE400524}" destId="{75B20C89-6F58-42F4-9229-C327A8ABD492}" srcOrd="4" destOrd="0" presId="urn:microsoft.com/office/officeart/2005/8/layout/process2"/>
    <dgm:cxn modelId="{1220B2B1-3EF4-4CED-BD65-ED870CDA59A7}" type="presParOf" srcId="{E21FD04C-A5E7-49C6-9728-4C7BAE400524}" destId="{F7323EA9-17AB-4EAE-B9DD-5BF1677041CA}" srcOrd="5" destOrd="0" presId="urn:microsoft.com/office/officeart/2005/8/layout/process2"/>
    <dgm:cxn modelId="{03A8D40B-A041-464E-BC1C-7F5333A2D6F9}" type="presParOf" srcId="{F7323EA9-17AB-4EAE-B9DD-5BF1677041CA}" destId="{D48BB0E1-7615-4A01-A230-C66EB5E0B116}" srcOrd="0" destOrd="0" presId="urn:microsoft.com/office/officeart/2005/8/layout/process2"/>
    <dgm:cxn modelId="{50EA026C-47A3-4D9F-95FE-50358A30053B}" type="presParOf" srcId="{E21FD04C-A5E7-49C6-9728-4C7BAE400524}" destId="{A5C30C70-7B2B-4394-BF9D-31147A6114BE}" srcOrd="6" destOrd="0" presId="urn:microsoft.com/office/officeart/2005/8/layout/process2"/>
    <dgm:cxn modelId="{00F6F5F7-1F38-4C94-811E-54B1E47487A2}" type="presParOf" srcId="{E21FD04C-A5E7-49C6-9728-4C7BAE400524}" destId="{B6F596E2-4B4E-4442-A534-E2F3FC1AFFEC}" srcOrd="7" destOrd="0" presId="urn:microsoft.com/office/officeart/2005/8/layout/process2"/>
    <dgm:cxn modelId="{27B48E45-2076-48B8-B7DB-4A9DE57609C6}" type="presParOf" srcId="{B6F596E2-4B4E-4442-A534-E2F3FC1AFFEC}" destId="{B52A88A3-D82D-40BD-9945-C2BA72219574}" srcOrd="0" destOrd="0" presId="urn:microsoft.com/office/officeart/2005/8/layout/process2"/>
    <dgm:cxn modelId="{72F314FF-7EB0-44BB-93A2-76D91EF05851}" type="presParOf" srcId="{E21FD04C-A5E7-49C6-9728-4C7BAE400524}" destId="{06943184-CBA6-4242-AA05-D9080F2F0532}" srcOrd="8"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BBBFFC-02CC-43BA-9D51-60BD6CC359F3}" type="doc">
      <dgm:prSet loTypeId="urn:microsoft.com/office/officeart/2005/8/layout/process2" loCatId="process" qsTypeId="urn:microsoft.com/office/officeart/2005/8/quickstyle/3d3" qsCatId="3D" csTypeId="urn:microsoft.com/office/officeart/2005/8/colors/accent1_2#3" csCatId="accent1" phldr="1"/>
      <dgm:spPr/>
    </dgm:pt>
    <dgm:pt modelId="{60865A93-0410-47DC-8E89-6FDE3BADD334}">
      <dgm:prSet phldrT="[Texto]"/>
      <dgm:spPr>
        <a:solidFill>
          <a:schemeClr val="accent1"/>
        </a:solidFill>
      </dgm:spPr>
      <dgm:t>
        <a:bodyPr/>
        <a:lstStyle/>
        <a:p>
          <a:r>
            <a:rPr lang="es-ES" b="1" dirty="0" smtClean="0">
              <a:hlinkClick xmlns:r="http://schemas.openxmlformats.org/officeDocument/2006/relationships" r:id="rId1" action="ppaction://hlinksldjump"/>
            </a:rPr>
            <a:t>Cumplir con los requisitos </a:t>
          </a:r>
          <a:endParaRPr lang="es-CO" b="1" dirty="0"/>
        </a:p>
      </dgm:t>
    </dgm:pt>
    <dgm:pt modelId="{88FD9C1D-B819-4F42-B9EC-D10EC80F5136}" type="parTrans" cxnId="{69432B38-9F7E-4944-8B2A-3E98276CC304}">
      <dgm:prSet/>
      <dgm:spPr/>
      <dgm:t>
        <a:bodyPr/>
        <a:lstStyle/>
        <a:p>
          <a:endParaRPr lang="es-CO"/>
        </a:p>
      </dgm:t>
    </dgm:pt>
    <dgm:pt modelId="{3FE4FD7D-F91A-45F6-8DCB-161232E5D35E}" type="sibTrans" cxnId="{69432B38-9F7E-4944-8B2A-3E98276CC304}">
      <dgm:prSet/>
      <dgm:spPr/>
      <dgm:t>
        <a:bodyPr/>
        <a:lstStyle/>
        <a:p>
          <a:endParaRPr lang="es-CO"/>
        </a:p>
      </dgm:t>
    </dgm:pt>
    <dgm:pt modelId="{FADE3338-2B22-4AA8-BEE7-79D5D9054025}">
      <dgm:prSet phldrT="[Texto]"/>
      <dgm:spPr>
        <a:solidFill>
          <a:schemeClr val="accent1"/>
        </a:solidFill>
      </dgm:spPr>
      <dgm:t>
        <a:bodyPr/>
        <a:lstStyle/>
        <a:p>
          <a:r>
            <a:rPr lang="es-ES" dirty="0" smtClean="0">
              <a:hlinkClick xmlns:r="http://schemas.openxmlformats.org/officeDocument/2006/relationships" r:id="rId2" action="ppaction://hlinksldjump"/>
            </a:rPr>
            <a:t>Buscar a que institución le gustaría aplicar</a:t>
          </a:r>
          <a:endParaRPr lang="es-CO" dirty="0"/>
        </a:p>
      </dgm:t>
    </dgm:pt>
    <dgm:pt modelId="{CDF1D02B-B086-4E63-A95F-FD6D544F5BE6}" type="parTrans" cxnId="{1F889EA4-2400-4CEE-976E-0DC699D86005}">
      <dgm:prSet/>
      <dgm:spPr/>
      <dgm:t>
        <a:bodyPr/>
        <a:lstStyle/>
        <a:p>
          <a:endParaRPr lang="es-CO"/>
        </a:p>
      </dgm:t>
    </dgm:pt>
    <dgm:pt modelId="{6A67EBBE-625F-434B-A329-EF1079181D46}" type="sibTrans" cxnId="{1F889EA4-2400-4CEE-976E-0DC699D86005}">
      <dgm:prSet/>
      <dgm:spPr/>
      <dgm:t>
        <a:bodyPr/>
        <a:lstStyle/>
        <a:p>
          <a:endParaRPr lang="es-CO"/>
        </a:p>
      </dgm:t>
    </dgm:pt>
    <dgm:pt modelId="{D737C5B4-4EC8-48DF-839F-49CEBD351AB4}">
      <dgm:prSet phldrT="[Texto]"/>
      <dgm:spPr>
        <a:solidFill>
          <a:schemeClr val="accent1">
            <a:lumMod val="60000"/>
            <a:lumOff val="40000"/>
          </a:schemeClr>
        </a:solidFill>
      </dgm:spPr>
      <dgm:t>
        <a:bodyPr/>
        <a:lstStyle/>
        <a:p>
          <a:r>
            <a:rPr lang="es-ES" b="1" dirty="0" smtClean="0"/>
            <a:t>Seleccionar las materias que le gustaría cursar</a:t>
          </a:r>
          <a:endParaRPr lang="es-CO" b="1" dirty="0"/>
        </a:p>
      </dgm:t>
    </dgm:pt>
    <dgm:pt modelId="{202BC3DC-D52B-4318-9A24-5D2F44DC5F5C}" type="parTrans" cxnId="{DC8B7436-49DC-4A2E-A5A8-D84E84DD62FE}">
      <dgm:prSet/>
      <dgm:spPr/>
      <dgm:t>
        <a:bodyPr/>
        <a:lstStyle/>
        <a:p>
          <a:endParaRPr lang="es-CO"/>
        </a:p>
      </dgm:t>
    </dgm:pt>
    <dgm:pt modelId="{ED3DAC38-1808-4AA7-8218-A13C3B3B5616}" type="sibTrans" cxnId="{DC8B7436-49DC-4A2E-A5A8-D84E84DD62FE}">
      <dgm:prSet/>
      <dgm:spPr/>
      <dgm:t>
        <a:bodyPr/>
        <a:lstStyle/>
        <a:p>
          <a:endParaRPr lang="es-CO"/>
        </a:p>
      </dgm:t>
    </dgm:pt>
    <dgm:pt modelId="{6FADC88B-9D26-4225-A15C-4E52FF2E8A44}">
      <dgm:prSet phldrT="[Texto]"/>
      <dgm:spPr/>
      <dgm:t>
        <a:bodyPr/>
        <a:lstStyle/>
        <a:p>
          <a:r>
            <a:rPr lang="es-ES" dirty="0" smtClean="0">
              <a:hlinkClick xmlns:r="http://schemas.openxmlformats.org/officeDocument/2006/relationships" r:id="rId3" action="ppaction://hlinksldjump"/>
            </a:rPr>
            <a:t>Solicitar a su comité asesor de carrera la aprobación del intercambio</a:t>
          </a:r>
          <a:endParaRPr lang="es-CO" dirty="0"/>
        </a:p>
      </dgm:t>
    </dgm:pt>
    <dgm:pt modelId="{D48D5D75-10D0-42C8-8058-37CD8557EC78}" type="parTrans" cxnId="{870A051D-05EC-467B-8AD7-689428D8A31B}">
      <dgm:prSet/>
      <dgm:spPr/>
      <dgm:t>
        <a:bodyPr/>
        <a:lstStyle/>
        <a:p>
          <a:endParaRPr lang="es-CO"/>
        </a:p>
      </dgm:t>
    </dgm:pt>
    <dgm:pt modelId="{850724EE-BBED-4860-A781-F5E6C98076B6}" type="sibTrans" cxnId="{870A051D-05EC-467B-8AD7-689428D8A31B}">
      <dgm:prSet/>
      <dgm:spPr/>
      <dgm:t>
        <a:bodyPr/>
        <a:lstStyle/>
        <a:p>
          <a:endParaRPr lang="es-CO"/>
        </a:p>
      </dgm:t>
    </dgm:pt>
    <dgm:pt modelId="{87F04610-1A85-4424-A828-90D2975B99CD}">
      <dgm:prSet phldrT="[Texto]"/>
      <dgm:spPr/>
      <dgm:t>
        <a:bodyPr/>
        <a:lstStyle/>
        <a:p>
          <a:r>
            <a:rPr lang="es-ES" dirty="0" smtClean="0">
              <a:hlinkClick xmlns:r="http://schemas.openxmlformats.org/officeDocument/2006/relationships" r:id="rId4" action="ppaction://hlinksldjump"/>
            </a:rPr>
            <a:t>Esperar la respuesta de la ORI</a:t>
          </a:r>
          <a:endParaRPr lang="es-CO" dirty="0"/>
        </a:p>
      </dgm:t>
    </dgm:pt>
    <dgm:pt modelId="{20A94E20-CFE3-4988-A31A-5C41BE3D8047}" type="sibTrans" cxnId="{56003238-2060-4BC8-B834-A4D7E1CAB9AF}">
      <dgm:prSet/>
      <dgm:spPr/>
      <dgm:t>
        <a:bodyPr/>
        <a:lstStyle/>
        <a:p>
          <a:endParaRPr lang="es-CO"/>
        </a:p>
      </dgm:t>
    </dgm:pt>
    <dgm:pt modelId="{B3A56EB5-3AD8-4D76-8515-A2634C7959EB}" type="parTrans" cxnId="{56003238-2060-4BC8-B834-A4D7E1CAB9AF}">
      <dgm:prSet/>
      <dgm:spPr/>
      <dgm:t>
        <a:bodyPr/>
        <a:lstStyle/>
        <a:p>
          <a:endParaRPr lang="es-CO"/>
        </a:p>
      </dgm:t>
    </dgm:pt>
    <dgm:pt modelId="{E21FD04C-A5E7-49C6-9728-4C7BAE400524}" type="pres">
      <dgm:prSet presAssocID="{D7BBBFFC-02CC-43BA-9D51-60BD6CC359F3}" presName="linearFlow" presStyleCnt="0">
        <dgm:presLayoutVars>
          <dgm:resizeHandles val="exact"/>
        </dgm:presLayoutVars>
      </dgm:prSet>
      <dgm:spPr/>
    </dgm:pt>
    <dgm:pt modelId="{92C08D42-87AA-4B08-B9F2-EBAAAC3B7C63}" type="pres">
      <dgm:prSet presAssocID="{60865A93-0410-47DC-8E89-6FDE3BADD334}" presName="node" presStyleLbl="node1" presStyleIdx="0" presStyleCnt="5" custLinFactNeighborX="3125">
        <dgm:presLayoutVars>
          <dgm:bulletEnabled val="1"/>
        </dgm:presLayoutVars>
      </dgm:prSet>
      <dgm:spPr/>
      <dgm:t>
        <a:bodyPr/>
        <a:lstStyle/>
        <a:p>
          <a:endParaRPr lang="es-CO"/>
        </a:p>
      </dgm:t>
    </dgm:pt>
    <dgm:pt modelId="{D4D7C315-16AC-4553-B55A-C769A81750C3}" type="pres">
      <dgm:prSet presAssocID="{3FE4FD7D-F91A-45F6-8DCB-161232E5D35E}" presName="sibTrans" presStyleLbl="sibTrans2D1" presStyleIdx="0" presStyleCnt="4"/>
      <dgm:spPr/>
      <dgm:t>
        <a:bodyPr/>
        <a:lstStyle/>
        <a:p>
          <a:endParaRPr lang="es-CO"/>
        </a:p>
      </dgm:t>
    </dgm:pt>
    <dgm:pt modelId="{3C049129-7D78-4492-9CAE-51E976B7BD2F}" type="pres">
      <dgm:prSet presAssocID="{3FE4FD7D-F91A-45F6-8DCB-161232E5D35E}" presName="connectorText" presStyleLbl="sibTrans2D1" presStyleIdx="0" presStyleCnt="4"/>
      <dgm:spPr/>
      <dgm:t>
        <a:bodyPr/>
        <a:lstStyle/>
        <a:p>
          <a:endParaRPr lang="es-CO"/>
        </a:p>
      </dgm:t>
    </dgm:pt>
    <dgm:pt modelId="{44E49179-0BB7-4455-B1CE-CA83608FE2C4}" type="pres">
      <dgm:prSet presAssocID="{FADE3338-2B22-4AA8-BEE7-79D5D9054025}" presName="node" presStyleLbl="node1" presStyleIdx="1" presStyleCnt="5" custLinFactNeighborX="310" custLinFactNeighborY="-2598">
        <dgm:presLayoutVars>
          <dgm:bulletEnabled val="1"/>
        </dgm:presLayoutVars>
      </dgm:prSet>
      <dgm:spPr/>
      <dgm:t>
        <a:bodyPr/>
        <a:lstStyle/>
        <a:p>
          <a:endParaRPr lang="es-CO"/>
        </a:p>
      </dgm:t>
    </dgm:pt>
    <dgm:pt modelId="{2DFFCE52-5F22-43A6-AFFF-CDDC8E925AD4}" type="pres">
      <dgm:prSet presAssocID="{6A67EBBE-625F-434B-A329-EF1079181D46}" presName="sibTrans" presStyleLbl="sibTrans2D1" presStyleIdx="1" presStyleCnt="4"/>
      <dgm:spPr/>
      <dgm:t>
        <a:bodyPr/>
        <a:lstStyle/>
        <a:p>
          <a:endParaRPr lang="es-CO"/>
        </a:p>
      </dgm:t>
    </dgm:pt>
    <dgm:pt modelId="{9FEC172D-68C7-40A7-B922-FFF99FE29A75}" type="pres">
      <dgm:prSet presAssocID="{6A67EBBE-625F-434B-A329-EF1079181D46}" presName="connectorText" presStyleLbl="sibTrans2D1" presStyleIdx="1" presStyleCnt="4"/>
      <dgm:spPr/>
      <dgm:t>
        <a:bodyPr/>
        <a:lstStyle/>
        <a:p>
          <a:endParaRPr lang="es-CO"/>
        </a:p>
      </dgm:t>
    </dgm:pt>
    <dgm:pt modelId="{75B20C89-6F58-42F4-9229-C327A8ABD492}" type="pres">
      <dgm:prSet presAssocID="{D737C5B4-4EC8-48DF-839F-49CEBD351AB4}" presName="node" presStyleLbl="node1" presStyleIdx="2" presStyleCnt="5">
        <dgm:presLayoutVars>
          <dgm:bulletEnabled val="1"/>
        </dgm:presLayoutVars>
      </dgm:prSet>
      <dgm:spPr/>
      <dgm:t>
        <a:bodyPr/>
        <a:lstStyle/>
        <a:p>
          <a:endParaRPr lang="es-CO"/>
        </a:p>
      </dgm:t>
    </dgm:pt>
    <dgm:pt modelId="{F7323EA9-17AB-4EAE-B9DD-5BF1677041CA}" type="pres">
      <dgm:prSet presAssocID="{ED3DAC38-1808-4AA7-8218-A13C3B3B5616}" presName="sibTrans" presStyleLbl="sibTrans2D1" presStyleIdx="2" presStyleCnt="4"/>
      <dgm:spPr/>
      <dgm:t>
        <a:bodyPr/>
        <a:lstStyle/>
        <a:p>
          <a:endParaRPr lang="es-CO"/>
        </a:p>
      </dgm:t>
    </dgm:pt>
    <dgm:pt modelId="{D48BB0E1-7615-4A01-A230-C66EB5E0B116}" type="pres">
      <dgm:prSet presAssocID="{ED3DAC38-1808-4AA7-8218-A13C3B3B5616}" presName="connectorText" presStyleLbl="sibTrans2D1" presStyleIdx="2" presStyleCnt="4"/>
      <dgm:spPr/>
      <dgm:t>
        <a:bodyPr/>
        <a:lstStyle/>
        <a:p>
          <a:endParaRPr lang="es-CO"/>
        </a:p>
      </dgm:t>
    </dgm:pt>
    <dgm:pt modelId="{A5C30C70-7B2B-4394-BF9D-31147A6114BE}" type="pres">
      <dgm:prSet presAssocID="{6FADC88B-9D26-4225-A15C-4E52FF2E8A44}" presName="node" presStyleLbl="node1" presStyleIdx="3" presStyleCnt="5">
        <dgm:presLayoutVars>
          <dgm:bulletEnabled val="1"/>
        </dgm:presLayoutVars>
      </dgm:prSet>
      <dgm:spPr/>
      <dgm:t>
        <a:bodyPr/>
        <a:lstStyle/>
        <a:p>
          <a:endParaRPr lang="es-CO"/>
        </a:p>
      </dgm:t>
    </dgm:pt>
    <dgm:pt modelId="{B6F596E2-4B4E-4442-A534-E2F3FC1AFFEC}" type="pres">
      <dgm:prSet presAssocID="{850724EE-BBED-4860-A781-F5E6C98076B6}" presName="sibTrans" presStyleLbl="sibTrans2D1" presStyleIdx="3" presStyleCnt="4"/>
      <dgm:spPr/>
      <dgm:t>
        <a:bodyPr/>
        <a:lstStyle/>
        <a:p>
          <a:endParaRPr lang="es-CO"/>
        </a:p>
      </dgm:t>
    </dgm:pt>
    <dgm:pt modelId="{B52A88A3-D82D-40BD-9945-C2BA72219574}" type="pres">
      <dgm:prSet presAssocID="{850724EE-BBED-4860-A781-F5E6C98076B6}" presName="connectorText" presStyleLbl="sibTrans2D1" presStyleIdx="3" presStyleCnt="4"/>
      <dgm:spPr/>
      <dgm:t>
        <a:bodyPr/>
        <a:lstStyle/>
        <a:p>
          <a:endParaRPr lang="es-CO"/>
        </a:p>
      </dgm:t>
    </dgm:pt>
    <dgm:pt modelId="{06943184-CBA6-4242-AA05-D9080F2F0532}" type="pres">
      <dgm:prSet presAssocID="{87F04610-1A85-4424-A828-90D2975B99CD}" presName="node" presStyleLbl="node1" presStyleIdx="4" presStyleCnt="5">
        <dgm:presLayoutVars>
          <dgm:bulletEnabled val="1"/>
        </dgm:presLayoutVars>
      </dgm:prSet>
      <dgm:spPr/>
      <dgm:t>
        <a:bodyPr/>
        <a:lstStyle/>
        <a:p>
          <a:endParaRPr lang="es-CO"/>
        </a:p>
      </dgm:t>
    </dgm:pt>
  </dgm:ptLst>
  <dgm:cxnLst>
    <dgm:cxn modelId="{870A051D-05EC-467B-8AD7-689428D8A31B}" srcId="{D7BBBFFC-02CC-43BA-9D51-60BD6CC359F3}" destId="{6FADC88B-9D26-4225-A15C-4E52FF2E8A44}" srcOrd="3" destOrd="0" parTransId="{D48D5D75-10D0-42C8-8058-37CD8557EC78}" sibTransId="{850724EE-BBED-4860-A781-F5E6C98076B6}"/>
    <dgm:cxn modelId="{A2A10739-5F61-4CA6-BB8B-69236AA7F1AF}" type="presOf" srcId="{850724EE-BBED-4860-A781-F5E6C98076B6}" destId="{B6F596E2-4B4E-4442-A534-E2F3FC1AFFEC}" srcOrd="0" destOrd="0" presId="urn:microsoft.com/office/officeart/2005/8/layout/process2"/>
    <dgm:cxn modelId="{DE780B7B-AFF3-4D13-9E9B-99A732CBE386}" type="presOf" srcId="{850724EE-BBED-4860-A781-F5E6C98076B6}" destId="{B52A88A3-D82D-40BD-9945-C2BA72219574}" srcOrd="1" destOrd="0" presId="urn:microsoft.com/office/officeart/2005/8/layout/process2"/>
    <dgm:cxn modelId="{174DEFCB-0AA8-4ED2-9F2E-098F404C2583}" type="presOf" srcId="{D7BBBFFC-02CC-43BA-9D51-60BD6CC359F3}" destId="{E21FD04C-A5E7-49C6-9728-4C7BAE400524}" srcOrd="0" destOrd="0" presId="urn:microsoft.com/office/officeart/2005/8/layout/process2"/>
    <dgm:cxn modelId="{56003238-2060-4BC8-B834-A4D7E1CAB9AF}" srcId="{D7BBBFFC-02CC-43BA-9D51-60BD6CC359F3}" destId="{87F04610-1A85-4424-A828-90D2975B99CD}" srcOrd="4" destOrd="0" parTransId="{B3A56EB5-3AD8-4D76-8515-A2634C7959EB}" sibTransId="{20A94E20-CFE3-4988-A31A-5C41BE3D8047}"/>
    <dgm:cxn modelId="{C431045B-899F-45F2-A1BF-4EC795AD1C78}" type="presOf" srcId="{3FE4FD7D-F91A-45F6-8DCB-161232E5D35E}" destId="{D4D7C315-16AC-4553-B55A-C769A81750C3}" srcOrd="0" destOrd="0" presId="urn:microsoft.com/office/officeart/2005/8/layout/process2"/>
    <dgm:cxn modelId="{69432B38-9F7E-4944-8B2A-3E98276CC304}" srcId="{D7BBBFFC-02CC-43BA-9D51-60BD6CC359F3}" destId="{60865A93-0410-47DC-8E89-6FDE3BADD334}" srcOrd="0" destOrd="0" parTransId="{88FD9C1D-B819-4F42-B9EC-D10EC80F5136}" sibTransId="{3FE4FD7D-F91A-45F6-8DCB-161232E5D35E}"/>
    <dgm:cxn modelId="{1531BA09-82F0-415A-B86D-9B362C2E2D8A}" type="presOf" srcId="{3FE4FD7D-F91A-45F6-8DCB-161232E5D35E}" destId="{3C049129-7D78-4492-9CAE-51E976B7BD2F}" srcOrd="1" destOrd="0" presId="urn:microsoft.com/office/officeart/2005/8/layout/process2"/>
    <dgm:cxn modelId="{1F889EA4-2400-4CEE-976E-0DC699D86005}" srcId="{D7BBBFFC-02CC-43BA-9D51-60BD6CC359F3}" destId="{FADE3338-2B22-4AA8-BEE7-79D5D9054025}" srcOrd="1" destOrd="0" parTransId="{CDF1D02B-B086-4E63-A95F-FD6D544F5BE6}" sibTransId="{6A67EBBE-625F-434B-A329-EF1079181D46}"/>
    <dgm:cxn modelId="{DC8B7436-49DC-4A2E-A5A8-D84E84DD62FE}" srcId="{D7BBBFFC-02CC-43BA-9D51-60BD6CC359F3}" destId="{D737C5B4-4EC8-48DF-839F-49CEBD351AB4}" srcOrd="2" destOrd="0" parTransId="{202BC3DC-D52B-4318-9A24-5D2F44DC5F5C}" sibTransId="{ED3DAC38-1808-4AA7-8218-A13C3B3B5616}"/>
    <dgm:cxn modelId="{15E472DD-68FF-4898-A1B1-8B4F02A54A4F}" type="presOf" srcId="{D737C5B4-4EC8-48DF-839F-49CEBD351AB4}" destId="{75B20C89-6F58-42F4-9229-C327A8ABD492}" srcOrd="0" destOrd="0" presId="urn:microsoft.com/office/officeart/2005/8/layout/process2"/>
    <dgm:cxn modelId="{5D03CEBF-281E-4093-B28D-AD7D89D8DE45}" type="presOf" srcId="{6FADC88B-9D26-4225-A15C-4E52FF2E8A44}" destId="{A5C30C70-7B2B-4394-BF9D-31147A6114BE}" srcOrd="0" destOrd="0" presId="urn:microsoft.com/office/officeart/2005/8/layout/process2"/>
    <dgm:cxn modelId="{E6C8FEF8-C8F2-4D13-A5DD-F1165CEE1E00}" type="presOf" srcId="{ED3DAC38-1808-4AA7-8218-A13C3B3B5616}" destId="{D48BB0E1-7615-4A01-A230-C66EB5E0B116}" srcOrd="1" destOrd="0" presId="urn:microsoft.com/office/officeart/2005/8/layout/process2"/>
    <dgm:cxn modelId="{BBB884E9-AE6A-491D-88F6-B75759518DBE}" type="presOf" srcId="{87F04610-1A85-4424-A828-90D2975B99CD}" destId="{06943184-CBA6-4242-AA05-D9080F2F0532}" srcOrd="0" destOrd="0" presId="urn:microsoft.com/office/officeart/2005/8/layout/process2"/>
    <dgm:cxn modelId="{7BCC8E8F-6E53-46E9-84E8-D50D745C5938}" type="presOf" srcId="{FADE3338-2B22-4AA8-BEE7-79D5D9054025}" destId="{44E49179-0BB7-4455-B1CE-CA83608FE2C4}" srcOrd="0" destOrd="0" presId="urn:microsoft.com/office/officeart/2005/8/layout/process2"/>
    <dgm:cxn modelId="{D068A63A-CD04-400D-89EF-AD9217682814}" type="presOf" srcId="{6A67EBBE-625F-434B-A329-EF1079181D46}" destId="{9FEC172D-68C7-40A7-B922-FFF99FE29A75}" srcOrd="1" destOrd="0" presId="urn:microsoft.com/office/officeart/2005/8/layout/process2"/>
    <dgm:cxn modelId="{7CBFE452-820A-4CA9-A798-271991A8094E}" type="presOf" srcId="{6A67EBBE-625F-434B-A329-EF1079181D46}" destId="{2DFFCE52-5F22-43A6-AFFF-CDDC8E925AD4}" srcOrd="0" destOrd="0" presId="urn:microsoft.com/office/officeart/2005/8/layout/process2"/>
    <dgm:cxn modelId="{F04D349A-6AF0-4111-82CB-0A3973FFC55B}" type="presOf" srcId="{60865A93-0410-47DC-8E89-6FDE3BADD334}" destId="{92C08D42-87AA-4B08-B9F2-EBAAAC3B7C63}" srcOrd="0" destOrd="0" presId="urn:microsoft.com/office/officeart/2005/8/layout/process2"/>
    <dgm:cxn modelId="{A63E8098-288C-4CF2-8EDB-2630D4D40D27}" type="presOf" srcId="{ED3DAC38-1808-4AA7-8218-A13C3B3B5616}" destId="{F7323EA9-17AB-4EAE-B9DD-5BF1677041CA}" srcOrd="0" destOrd="0" presId="urn:microsoft.com/office/officeart/2005/8/layout/process2"/>
    <dgm:cxn modelId="{0655786B-D3E1-4BD9-82CB-EA20C9D10850}" type="presParOf" srcId="{E21FD04C-A5E7-49C6-9728-4C7BAE400524}" destId="{92C08D42-87AA-4B08-B9F2-EBAAAC3B7C63}" srcOrd="0" destOrd="0" presId="urn:microsoft.com/office/officeart/2005/8/layout/process2"/>
    <dgm:cxn modelId="{C1FF8DBF-7DD3-46A7-B11B-35EB9544D72B}" type="presParOf" srcId="{E21FD04C-A5E7-49C6-9728-4C7BAE400524}" destId="{D4D7C315-16AC-4553-B55A-C769A81750C3}" srcOrd="1" destOrd="0" presId="urn:microsoft.com/office/officeart/2005/8/layout/process2"/>
    <dgm:cxn modelId="{F3D81D89-73F9-4D21-A898-1964F33A83FE}" type="presParOf" srcId="{D4D7C315-16AC-4553-B55A-C769A81750C3}" destId="{3C049129-7D78-4492-9CAE-51E976B7BD2F}" srcOrd="0" destOrd="0" presId="urn:microsoft.com/office/officeart/2005/8/layout/process2"/>
    <dgm:cxn modelId="{DB087B93-4A3E-40C0-B186-CBC048184BF6}" type="presParOf" srcId="{E21FD04C-A5E7-49C6-9728-4C7BAE400524}" destId="{44E49179-0BB7-4455-B1CE-CA83608FE2C4}" srcOrd="2" destOrd="0" presId="urn:microsoft.com/office/officeart/2005/8/layout/process2"/>
    <dgm:cxn modelId="{FF697F58-8D7C-49D4-9ADF-4D19DB219330}" type="presParOf" srcId="{E21FD04C-A5E7-49C6-9728-4C7BAE400524}" destId="{2DFFCE52-5F22-43A6-AFFF-CDDC8E925AD4}" srcOrd="3" destOrd="0" presId="urn:microsoft.com/office/officeart/2005/8/layout/process2"/>
    <dgm:cxn modelId="{31B33280-1B75-46DE-95E8-F2E5582BBE68}" type="presParOf" srcId="{2DFFCE52-5F22-43A6-AFFF-CDDC8E925AD4}" destId="{9FEC172D-68C7-40A7-B922-FFF99FE29A75}" srcOrd="0" destOrd="0" presId="urn:microsoft.com/office/officeart/2005/8/layout/process2"/>
    <dgm:cxn modelId="{0D10C61D-0E73-44F4-8DC1-21963F92F92E}" type="presParOf" srcId="{E21FD04C-A5E7-49C6-9728-4C7BAE400524}" destId="{75B20C89-6F58-42F4-9229-C327A8ABD492}" srcOrd="4" destOrd="0" presId="urn:microsoft.com/office/officeart/2005/8/layout/process2"/>
    <dgm:cxn modelId="{419618F1-1386-410B-A404-DD5339882051}" type="presParOf" srcId="{E21FD04C-A5E7-49C6-9728-4C7BAE400524}" destId="{F7323EA9-17AB-4EAE-B9DD-5BF1677041CA}" srcOrd="5" destOrd="0" presId="urn:microsoft.com/office/officeart/2005/8/layout/process2"/>
    <dgm:cxn modelId="{CBED9D99-701E-474E-B91D-C156576E2AD5}" type="presParOf" srcId="{F7323EA9-17AB-4EAE-B9DD-5BF1677041CA}" destId="{D48BB0E1-7615-4A01-A230-C66EB5E0B116}" srcOrd="0" destOrd="0" presId="urn:microsoft.com/office/officeart/2005/8/layout/process2"/>
    <dgm:cxn modelId="{28A94402-49DD-41BC-AF35-7542C66320BB}" type="presParOf" srcId="{E21FD04C-A5E7-49C6-9728-4C7BAE400524}" destId="{A5C30C70-7B2B-4394-BF9D-31147A6114BE}" srcOrd="6" destOrd="0" presId="urn:microsoft.com/office/officeart/2005/8/layout/process2"/>
    <dgm:cxn modelId="{6F0F87AB-B5FB-4935-893B-99EB9016CCCE}" type="presParOf" srcId="{E21FD04C-A5E7-49C6-9728-4C7BAE400524}" destId="{B6F596E2-4B4E-4442-A534-E2F3FC1AFFEC}" srcOrd="7" destOrd="0" presId="urn:microsoft.com/office/officeart/2005/8/layout/process2"/>
    <dgm:cxn modelId="{34A109D2-8B6A-4ABF-8F93-6DD363249232}" type="presParOf" srcId="{B6F596E2-4B4E-4442-A534-E2F3FC1AFFEC}" destId="{B52A88A3-D82D-40BD-9945-C2BA72219574}" srcOrd="0" destOrd="0" presId="urn:microsoft.com/office/officeart/2005/8/layout/process2"/>
    <dgm:cxn modelId="{6A1B077B-32A3-4A10-9ECD-8F526420CF34}" type="presParOf" srcId="{E21FD04C-A5E7-49C6-9728-4C7BAE400524}" destId="{06943184-CBA6-4242-AA05-D9080F2F0532}" srcOrd="8"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2C08D42-87AA-4B08-B9F2-EBAAAC3B7C63}">
      <dsp:nvSpPr>
        <dsp:cNvPr id="0" name=""/>
        <dsp:cNvSpPr/>
      </dsp:nvSpPr>
      <dsp:spPr>
        <a:xfrm>
          <a:off x="239995" y="697"/>
          <a:ext cx="1469222" cy="816234"/>
        </a:xfrm>
        <a:prstGeom prst="roundRect">
          <a:avLst>
            <a:gd name="adj" fmla="val 10000"/>
          </a:avLst>
        </a:prstGeom>
        <a:solidFill>
          <a:schemeClr val="accent1">
            <a:lumMod val="60000"/>
            <a:lumOff val="4000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b="1" kern="1200" dirty="0" smtClean="0"/>
            <a:t>Cumplir </a:t>
          </a:r>
          <a:r>
            <a:rPr lang="es-ES" sz="1200" b="1" kern="1200" dirty="0" smtClean="0"/>
            <a:t>con los </a:t>
          </a:r>
          <a:r>
            <a:rPr lang="es-ES" sz="1200" b="1" kern="1200" dirty="0" smtClean="0"/>
            <a:t>requisitos </a:t>
          </a:r>
          <a:endParaRPr lang="es-CO" sz="1200" b="1" kern="1200" dirty="0"/>
        </a:p>
      </dsp:txBody>
      <dsp:txXfrm>
        <a:off x="239995" y="697"/>
        <a:ext cx="1469222" cy="816234"/>
      </dsp:txXfrm>
    </dsp:sp>
    <dsp:sp modelId="{D4D7C315-16AC-4553-B55A-C769A81750C3}">
      <dsp:nvSpPr>
        <dsp:cNvPr id="0" name=""/>
        <dsp:cNvSpPr/>
      </dsp:nvSpPr>
      <dsp:spPr>
        <a:xfrm rot="5517096">
          <a:off x="804773" y="832037"/>
          <a:ext cx="298308" cy="367305"/>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CO" sz="1000" kern="1200"/>
        </a:p>
      </dsp:txBody>
      <dsp:txXfrm rot="5517096">
        <a:off x="804773" y="832037"/>
        <a:ext cx="298308" cy="367305"/>
      </dsp:txXfrm>
    </dsp:sp>
    <dsp:sp modelId="{44E49179-0BB7-4455-B1CE-CA83608FE2C4}">
      <dsp:nvSpPr>
        <dsp:cNvPr id="0" name=""/>
        <dsp:cNvSpPr/>
      </dsp:nvSpPr>
      <dsp:spPr>
        <a:xfrm>
          <a:off x="198637" y="1214447"/>
          <a:ext cx="1469222" cy="816234"/>
        </a:xfrm>
        <a:prstGeom prst="roundRect">
          <a:avLst>
            <a:gd name="adj" fmla="val 10000"/>
          </a:avLst>
        </a:prstGeom>
        <a:solidFill>
          <a:schemeClr val="accent1">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u="sng" kern="1200" dirty="0" smtClean="0">
              <a:hlinkClick xmlns:r="http://schemas.openxmlformats.org/officeDocument/2006/relationships" r:id="" action="ppaction://hlinksldjump"/>
            </a:rPr>
            <a:t>Buscar a </a:t>
          </a:r>
          <a:r>
            <a:rPr lang="es-ES" sz="1200" u="sng" kern="1200" dirty="0" smtClean="0">
              <a:hlinkClick xmlns:r="http://schemas.openxmlformats.org/officeDocument/2006/relationships" r:id="" action="ppaction://hlinksldjump"/>
            </a:rPr>
            <a:t>qué </a:t>
          </a:r>
          <a:r>
            <a:rPr lang="es-ES" sz="1200" u="sng" kern="1200" dirty="0" smtClean="0">
              <a:hlinkClick xmlns:r="http://schemas.openxmlformats.org/officeDocument/2006/relationships" r:id="" action="ppaction://hlinksldjump"/>
            </a:rPr>
            <a:t>institución le gustaría aplicar</a:t>
          </a:r>
          <a:endParaRPr lang="es-CO" sz="1200" u="sng" kern="1200" dirty="0"/>
        </a:p>
      </dsp:txBody>
      <dsp:txXfrm>
        <a:off x="198637" y="1214447"/>
        <a:ext cx="1469222" cy="816234"/>
      </dsp:txXfrm>
    </dsp:sp>
    <dsp:sp modelId="{2DFFCE52-5F22-43A6-AFFF-CDDC8E925AD4}">
      <dsp:nvSpPr>
        <dsp:cNvPr id="0" name=""/>
        <dsp:cNvSpPr/>
      </dsp:nvSpPr>
      <dsp:spPr>
        <a:xfrm rot="5412679">
          <a:off x="773950" y="2056389"/>
          <a:ext cx="314042" cy="367305"/>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CO" sz="1000" kern="1200"/>
        </a:p>
      </dsp:txBody>
      <dsp:txXfrm rot="5412679">
        <a:off x="773950" y="2056389"/>
        <a:ext cx="314042" cy="367305"/>
      </dsp:txXfrm>
    </dsp:sp>
    <dsp:sp modelId="{75B20C89-6F58-42F4-9229-C327A8ABD492}">
      <dsp:nvSpPr>
        <dsp:cNvPr id="0" name=""/>
        <dsp:cNvSpPr/>
      </dsp:nvSpPr>
      <dsp:spPr>
        <a:xfrm>
          <a:off x="194082" y="2449402"/>
          <a:ext cx="1469222" cy="816234"/>
        </a:xfrm>
        <a:prstGeom prst="roundRect">
          <a:avLst>
            <a:gd name="adj" fmla="val 10000"/>
          </a:avLst>
        </a:prstGeom>
        <a:solidFill>
          <a:schemeClr val="accent1">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hlinkClick xmlns:r="http://schemas.openxmlformats.org/officeDocument/2006/relationships" r:id="" action="ppaction://hlinksldjump"/>
            </a:rPr>
            <a:t>Seleccionar las materias que le gustaría cursar</a:t>
          </a:r>
          <a:endParaRPr lang="es-CO" sz="1200" kern="1200" dirty="0"/>
        </a:p>
      </dsp:txBody>
      <dsp:txXfrm>
        <a:off x="194082" y="2449402"/>
        <a:ext cx="1469222" cy="816234"/>
      </dsp:txXfrm>
    </dsp:sp>
    <dsp:sp modelId="{F7323EA9-17AB-4EAE-B9DD-5BF1677041CA}">
      <dsp:nvSpPr>
        <dsp:cNvPr id="0" name=""/>
        <dsp:cNvSpPr/>
      </dsp:nvSpPr>
      <dsp:spPr>
        <a:xfrm rot="5400000">
          <a:off x="775649" y="3286043"/>
          <a:ext cx="306088" cy="367305"/>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CO" sz="1000" kern="1200"/>
        </a:p>
      </dsp:txBody>
      <dsp:txXfrm rot="5400000">
        <a:off x="775649" y="3286043"/>
        <a:ext cx="306088" cy="367305"/>
      </dsp:txXfrm>
    </dsp:sp>
    <dsp:sp modelId="{A5C30C70-7B2B-4394-BF9D-31147A6114BE}">
      <dsp:nvSpPr>
        <dsp:cNvPr id="0" name=""/>
        <dsp:cNvSpPr/>
      </dsp:nvSpPr>
      <dsp:spPr>
        <a:xfrm>
          <a:off x="194082" y="3673754"/>
          <a:ext cx="1469222" cy="816234"/>
        </a:xfrm>
        <a:prstGeom prst="roundRect">
          <a:avLst>
            <a:gd name="adj" fmla="val 10000"/>
          </a:avLst>
        </a:prstGeom>
        <a:solidFill>
          <a:schemeClr val="accent1">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hlinkClick xmlns:r="http://schemas.openxmlformats.org/officeDocument/2006/relationships" r:id="" action="ppaction://hlinksldjump"/>
            </a:rPr>
            <a:t>Solicitar al </a:t>
          </a:r>
          <a:r>
            <a:rPr lang="es-ES" sz="1200" kern="1200" dirty="0" smtClean="0">
              <a:hlinkClick xmlns:r="http://schemas.openxmlformats.org/officeDocument/2006/relationships" r:id="" action="ppaction://hlinksldjump"/>
            </a:rPr>
            <a:t>Comité Asesor </a:t>
          </a:r>
          <a:r>
            <a:rPr lang="es-ES" sz="1200" kern="1200" dirty="0" smtClean="0">
              <a:hlinkClick xmlns:r="http://schemas.openxmlformats.org/officeDocument/2006/relationships" r:id="" action="ppaction://hlinksldjump"/>
            </a:rPr>
            <a:t>de </a:t>
          </a:r>
          <a:r>
            <a:rPr lang="es-ES" sz="1200" kern="1200" dirty="0" smtClean="0">
              <a:hlinkClick xmlns:r="http://schemas.openxmlformats.org/officeDocument/2006/relationships" r:id="" action="ppaction://hlinksldjump"/>
            </a:rPr>
            <a:t>Carrera </a:t>
          </a:r>
          <a:r>
            <a:rPr lang="es-ES" sz="1200" kern="1200" dirty="0" smtClean="0">
              <a:hlinkClick xmlns:r="http://schemas.openxmlformats.org/officeDocument/2006/relationships" r:id="" action="ppaction://hlinksldjump"/>
            </a:rPr>
            <a:t>la aprobación del intercambio</a:t>
          </a:r>
          <a:endParaRPr lang="es-CO" sz="1200" kern="1200" dirty="0"/>
        </a:p>
      </dsp:txBody>
      <dsp:txXfrm>
        <a:off x="194082" y="3673754"/>
        <a:ext cx="1469222" cy="816234"/>
      </dsp:txXfrm>
    </dsp:sp>
    <dsp:sp modelId="{B6F596E2-4B4E-4442-A534-E2F3FC1AFFEC}">
      <dsp:nvSpPr>
        <dsp:cNvPr id="0" name=""/>
        <dsp:cNvSpPr/>
      </dsp:nvSpPr>
      <dsp:spPr>
        <a:xfrm rot="5400000">
          <a:off x="775649" y="4510395"/>
          <a:ext cx="306088" cy="367305"/>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CO" sz="1000" kern="1200"/>
        </a:p>
      </dsp:txBody>
      <dsp:txXfrm rot="5400000">
        <a:off x="775649" y="4510395"/>
        <a:ext cx="306088" cy="367305"/>
      </dsp:txXfrm>
    </dsp:sp>
    <dsp:sp modelId="{06943184-CBA6-4242-AA05-D9080F2F0532}">
      <dsp:nvSpPr>
        <dsp:cNvPr id="0" name=""/>
        <dsp:cNvSpPr/>
      </dsp:nvSpPr>
      <dsp:spPr>
        <a:xfrm>
          <a:off x="194082" y="4898107"/>
          <a:ext cx="1469222" cy="816234"/>
        </a:xfrm>
        <a:prstGeom prst="roundRect">
          <a:avLst>
            <a:gd name="adj" fmla="val 10000"/>
          </a:avLst>
        </a:prstGeom>
        <a:solidFill>
          <a:schemeClr val="accent1">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hlinkClick xmlns:r="http://schemas.openxmlformats.org/officeDocument/2006/relationships" r:id="" action="ppaction://hlinksldjump"/>
            </a:rPr>
            <a:t>Esperar la respuesta de la ORI</a:t>
          </a:r>
          <a:endParaRPr lang="es-CO" sz="1200" kern="1200" dirty="0"/>
        </a:p>
      </dsp:txBody>
      <dsp:txXfrm>
        <a:off x="194082" y="4898107"/>
        <a:ext cx="1469222" cy="81623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2C08D42-87AA-4B08-B9F2-EBAAAC3B7C63}">
      <dsp:nvSpPr>
        <dsp:cNvPr id="0" name=""/>
        <dsp:cNvSpPr/>
      </dsp:nvSpPr>
      <dsp:spPr>
        <a:xfrm>
          <a:off x="239995" y="697"/>
          <a:ext cx="1469222" cy="816234"/>
        </a:xfrm>
        <a:prstGeom prst="roundRect">
          <a:avLst>
            <a:gd name="adj" fmla="val 10000"/>
          </a:avLst>
        </a:prstGeom>
        <a:solidFill>
          <a:schemeClr val="accent1"/>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b="1" kern="1200" dirty="0" smtClean="0">
              <a:hlinkClick xmlns:r="http://schemas.openxmlformats.org/officeDocument/2006/relationships" r:id="" action="ppaction://hlinksldjump"/>
            </a:rPr>
            <a:t>Cumplir los requisitos </a:t>
          </a:r>
          <a:endParaRPr lang="es-CO" sz="1200" b="1" kern="1200" dirty="0"/>
        </a:p>
      </dsp:txBody>
      <dsp:txXfrm>
        <a:off x="239995" y="697"/>
        <a:ext cx="1469222" cy="816234"/>
      </dsp:txXfrm>
    </dsp:sp>
    <dsp:sp modelId="{D4D7C315-16AC-4553-B55A-C769A81750C3}">
      <dsp:nvSpPr>
        <dsp:cNvPr id="0" name=""/>
        <dsp:cNvSpPr/>
      </dsp:nvSpPr>
      <dsp:spPr>
        <a:xfrm rot="5517096">
          <a:off x="804773" y="832037"/>
          <a:ext cx="298308" cy="367305"/>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CO" sz="1000" kern="1200"/>
        </a:p>
      </dsp:txBody>
      <dsp:txXfrm rot="5517096">
        <a:off x="804773" y="832037"/>
        <a:ext cx="298308" cy="367305"/>
      </dsp:txXfrm>
    </dsp:sp>
    <dsp:sp modelId="{44E49179-0BB7-4455-B1CE-CA83608FE2C4}">
      <dsp:nvSpPr>
        <dsp:cNvPr id="0" name=""/>
        <dsp:cNvSpPr/>
      </dsp:nvSpPr>
      <dsp:spPr>
        <a:xfrm>
          <a:off x="198637" y="1214447"/>
          <a:ext cx="1469222" cy="816234"/>
        </a:xfrm>
        <a:prstGeom prst="roundRect">
          <a:avLst>
            <a:gd name="adj" fmla="val 10000"/>
          </a:avLst>
        </a:prstGeom>
        <a:solidFill>
          <a:schemeClr val="accent1">
            <a:lumMod val="60000"/>
            <a:lumOff val="4000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b="1" kern="1200" dirty="0" smtClean="0">
              <a:solidFill>
                <a:schemeClr val="bg1">
                  <a:lumMod val="95000"/>
                </a:schemeClr>
              </a:solidFill>
            </a:rPr>
            <a:t>Buscar a que institución le gustaría aplicar</a:t>
          </a:r>
          <a:endParaRPr lang="es-CO" sz="1200" b="1" kern="1200" dirty="0">
            <a:solidFill>
              <a:schemeClr val="bg1">
                <a:lumMod val="95000"/>
              </a:schemeClr>
            </a:solidFill>
          </a:endParaRPr>
        </a:p>
      </dsp:txBody>
      <dsp:txXfrm>
        <a:off x="198637" y="1214447"/>
        <a:ext cx="1469222" cy="816234"/>
      </dsp:txXfrm>
    </dsp:sp>
    <dsp:sp modelId="{2DFFCE52-5F22-43A6-AFFF-CDDC8E925AD4}">
      <dsp:nvSpPr>
        <dsp:cNvPr id="0" name=""/>
        <dsp:cNvSpPr/>
      </dsp:nvSpPr>
      <dsp:spPr>
        <a:xfrm rot="5412679">
          <a:off x="773950" y="2056389"/>
          <a:ext cx="314042" cy="367305"/>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CO" sz="1000" kern="1200"/>
        </a:p>
      </dsp:txBody>
      <dsp:txXfrm rot="5412679">
        <a:off x="773950" y="2056389"/>
        <a:ext cx="314042" cy="367305"/>
      </dsp:txXfrm>
    </dsp:sp>
    <dsp:sp modelId="{75B20C89-6F58-42F4-9229-C327A8ABD492}">
      <dsp:nvSpPr>
        <dsp:cNvPr id="0" name=""/>
        <dsp:cNvSpPr/>
      </dsp:nvSpPr>
      <dsp:spPr>
        <a:xfrm>
          <a:off x="194082" y="2449402"/>
          <a:ext cx="1469222" cy="816234"/>
        </a:xfrm>
        <a:prstGeom prst="roundRect">
          <a:avLst>
            <a:gd name="adj" fmla="val 10000"/>
          </a:avLst>
        </a:prstGeom>
        <a:solidFill>
          <a:schemeClr val="accent1">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hlinkClick xmlns:r="http://schemas.openxmlformats.org/officeDocument/2006/relationships" r:id="" action="ppaction://hlinksldjump"/>
            </a:rPr>
            <a:t>Seleccionar las materias que le gustaría cursar</a:t>
          </a:r>
          <a:endParaRPr lang="es-CO" sz="1200" kern="1200" dirty="0"/>
        </a:p>
      </dsp:txBody>
      <dsp:txXfrm>
        <a:off x="194082" y="2449402"/>
        <a:ext cx="1469222" cy="816234"/>
      </dsp:txXfrm>
    </dsp:sp>
    <dsp:sp modelId="{F7323EA9-17AB-4EAE-B9DD-5BF1677041CA}">
      <dsp:nvSpPr>
        <dsp:cNvPr id="0" name=""/>
        <dsp:cNvSpPr/>
      </dsp:nvSpPr>
      <dsp:spPr>
        <a:xfrm rot="5400000">
          <a:off x="775649" y="3286043"/>
          <a:ext cx="306088" cy="367305"/>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CO" sz="1000" kern="1200"/>
        </a:p>
      </dsp:txBody>
      <dsp:txXfrm rot="5400000">
        <a:off x="775649" y="3286043"/>
        <a:ext cx="306088" cy="367305"/>
      </dsp:txXfrm>
    </dsp:sp>
    <dsp:sp modelId="{A5C30C70-7B2B-4394-BF9D-31147A6114BE}">
      <dsp:nvSpPr>
        <dsp:cNvPr id="0" name=""/>
        <dsp:cNvSpPr/>
      </dsp:nvSpPr>
      <dsp:spPr>
        <a:xfrm>
          <a:off x="194082" y="3673754"/>
          <a:ext cx="1469222" cy="816234"/>
        </a:xfrm>
        <a:prstGeom prst="roundRect">
          <a:avLst>
            <a:gd name="adj" fmla="val 10000"/>
          </a:avLst>
        </a:prstGeom>
        <a:solidFill>
          <a:schemeClr val="accent1">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hlinkClick xmlns:r="http://schemas.openxmlformats.org/officeDocument/2006/relationships" r:id="" action="ppaction://hlinksldjump"/>
            </a:rPr>
            <a:t>Solicitar al Comité asesor de carrera la aprobación del intercambio</a:t>
          </a:r>
          <a:endParaRPr lang="es-CO" sz="1200" kern="1200" dirty="0"/>
        </a:p>
      </dsp:txBody>
      <dsp:txXfrm>
        <a:off x="194082" y="3673754"/>
        <a:ext cx="1469222" cy="816234"/>
      </dsp:txXfrm>
    </dsp:sp>
    <dsp:sp modelId="{B6F596E2-4B4E-4442-A534-E2F3FC1AFFEC}">
      <dsp:nvSpPr>
        <dsp:cNvPr id="0" name=""/>
        <dsp:cNvSpPr/>
      </dsp:nvSpPr>
      <dsp:spPr>
        <a:xfrm rot="5400000">
          <a:off x="775649" y="4510395"/>
          <a:ext cx="306088" cy="367305"/>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CO" sz="1000" kern="1200"/>
        </a:p>
      </dsp:txBody>
      <dsp:txXfrm rot="5400000">
        <a:off x="775649" y="4510395"/>
        <a:ext cx="306088" cy="367305"/>
      </dsp:txXfrm>
    </dsp:sp>
    <dsp:sp modelId="{06943184-CBA6-4242-AA05-D9080F2F0532}">
      <dsp:nvSpPr>
        <dsp:cNvPr id="0" name=""/>
        <dsp:cNvSpPr/>
      </dsp:nvSpPr>
      <dsp:spPr>
        <a:xfrm>
          <a:off x="194082" y="4898107"/>
          <a:ext cx="1469222" cy="816234"/>
        </a:xfrm>
        <a:prstGeom prst="roundRect">
          <a:avLst>
            <a:gd name="adj" fmla="val 10000"/>
          </a:avLst>
        </a:prstGeom>
        <a:solidFill>
          <a:schemeClr val="accent1">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hlinkClick xmlns:r="http://schemas.openxmlformats.org/officeDocument/2006/relationships" r:id="" action="ppaction://hlinksldjump"/>
            </a:rPr>
            <a:t>Esperar la respuesta de la ORI</a:t>
          </a:r>
          <a:endParaRPr lang="es-CO" sz="1200" kern="1200" dirty="0"/>
        </a:p>
      </dsp:txBody>
      <dsp:txXfrm>
        <a:off x="194082" y="4898107"/>
        <a:ext cx="1469222" cy="81623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2C08D42-87AA-4B08-B9F2-EBAAAC3B7C63}">
      <dsp:nvSpPr>
        <dsp:cNvPr id="0" name=""/>
        <dsp:cNvSpPr/>
      </dsp:nvSpPr>
      <dsp:spPr>
        <a:xfrm>
          <a:off x="187386" y="697"/>
          <a:ext cx="1581455" cy="816234"/>
        </a:xfrm>
        <a:prstGeom prst="roundRect">
          <a:avLst>
            <a:gd name="adj" fmla="val 10000"/>
          </a:avLst>
        </a:prstGeom>
        <a:solidFill>
          <a:schemeClr val="accent1"/>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b="1" kern="1200" dirty="0" smtClean="0">
              <a:hlinkClick xmlns:r="http://schemas.openxmlformats.org/officeDocument/2006/relationships" r:id="" action="ppaction://hlinksldjump"/>
            </a:rPr>
            <a:t>Cumplir con los requisitos </a:t>
          </a:r>
          <a:endParaRPr lang="es-CO" sz="1200" b="1" kern="1200" dirty="0"/>
        </a:p>
      </dsp:txBody>
      <dsp:txXfrm>
        <a:off x="187386" y="697"/>
        <a:ext cx="1581455" cy="816234"/>
      </dsp:txXfrm>
    </dsp:sp>
    <dsp:sp modelId="{D4D7C315-16AC-4553-B55A-C769A81750C3}">
      <dsp:nvSpPr>
        <dsp:cNvPr id="0" name=""/>
        <dsp:cNvSpPr/>
      </dsp:nvSpPr>
      <dsp:spPr>
        <a:xfrm rot="5526033">
          <a:off x="806687" y="832037"/>
          <a:ext cx="298336" cy="367305"/>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CO" sz="1000" kern="1200"/>
        </a:p>
      </dsp:txBody>
      <dsp:txXfrm rot="5526033">
        <a:off x="806687" y="832037"/>
        <a:ext cx="298336" cy="367305"/>
      </dsp:txXfrm>
    </dsp:sp>
    <dsp:sp modelId="{44E49179-0BB7-4455-B1CE-CA83608FE2C4}">
      <dsp:nvSpPr>
        <dsp:cNvPr id="0" name=""/>
        <dsp:cNvSpPr/>
      </dsp:nvSpPr>
      <dsp:spPr>
        <a:xfrm>
          <a:off x="142868" y="1214447"/>
          <a:ext cx="1581455" cy="816234"/>
        </a:xfrm>
        <a:prstGeom prst="roundRect">
          <a:avLst>
            <a:gd name="adj" fmla="val 10000"/>
          </a:avLst>
        </a:prstGeom>
        <a:solidFill>
          <a:schemeClr val="accent1"/>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hlinkClick xmlns:r="http://schemas.openxmlformats.org/officeDocument/2006/relationships" r:id="" action="ppaction://hlinksldjump"/>
            </a:rPr>
            <a:t>Buscar a que institución le gustaría aplicar</a:t>
          </a:r>
          <a:endParaRPr lang="es-CO" sz="1200" kern="1200" dirty="0"/>
        </a:p>
      </dsp:txBody>
      <dsp:txXfrm>
        <a:off x="142868" y="1214447"/>
        <a:ext cx="1581455" cy="816234"/>
      </dsp:txXfrm>
    </dsp:sp>
    <dsp:sp modelId="{2DFFCE52-5F22-43A6-AFFF-CDDC8E925AD4}">
      <dsp:nvSpPr>
        <dsp:cNvPr id="0" name=""/>
        <dsp:cNvSpPr/>
      </dsp:nvSpPr>
      <dsp:spPr>
        <a:xfrm rot="5413647">
          <a:off x="774123" y="2056389"/>
          <a:ext cx="314042" cy="367305"/>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CO" sz="1000" kern="1200"/>
        </a:p>
      </dsp:txBody>
      <dsp:txXfrm rot="5413647">
        <a:off x="774123" y="2056389"/>
        <a:ext cx="314042" cy="367305"/>
      </dsp:txXfrm>
    </dsp:sp>
    <dsp:sp modelId="{75B20C89-6F58-42F4-9229-C327A8ABD492}">
      <dsp:nvSpPr>
        <dsp:cNvPr id="0" name=""/>
        <dsp:cNvSpPr/>
      </dsp:nvSpPr>
      <dsp:spPr>
        <a:xfrm>
          <a:off x="137966" y="2449402"/>
          <a:ext cx="1581455" cy="816234"/>
        </a:xfrm>
        <a:prstGeom prst="roundRect">
          <a:avLst>
            <a:gd name="adj" fmla="val 10000"/>
          </a:avLst>
        </a:prstGeom>
        <a:solidFill>
          <a:schemeClr val="accent1">
            <a:lumMod val="60000"/>
            <a:lumOff val="4000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b="1" kern="1200" dirty="0" smtClean="0"/>
            <a:t>Seleccionar las materias que le gustaría cursar</a:t>
          </a:r>
          <a:endParaRPr lang="es-CO" sz="1200" b="1" kern="1200" dirty="0"/>
        </a:p>
      </dsp:txBody>
      <dsp:txXfrm>
        <a:off x="137966" y="2449402"/>
        <a:ext cx="1581455" cy="816234"/>
      </dsp:txXfrm>
    </dsp:sp>
    <dsp:sp modelId="{F7323EA9-17AB-4EAE-B9DD-5BF1677041CA}">
      <dsp:nvSpPr>
        <dsp:cNvPr id="0" name=""/>
        <dsp:cNvSpPr/>
      </dsp:nvSpPr>
      <dsp:spPr>
        <a:xfrm rot="5400000">
          <a:off x="775649" y="3286043"/>
          <a:ext cx="306088" cy="367305"/>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CO" sz="1000" kern="1200"/>
        </a:p>
      </dsp:txBody>
      <dsp:txXfrm rot="5400000">
        <a:off x="775649" y="3286043"/>
        <a:ext cx="306088" cy="367305"/>
      </dsp:txXfrm>
    </dsp:sp>
    <dsp:sp modelId="{A5C30C70-7B2B-4394-BF9D-31147A6114BE}">
      <dsp:nvSpPr>
        <dsp:cNvPr id="0" name=""/>
        <dsp:cNvSpPr/>
      </dsp:nvSpPr>
      <dsp:spPr>
        <a:xfrm>
          <a:off x="137966" y="3673754"/>
          <a:ext cx="1581455" cy="816234"/>
        </a:xfrm>
        <a:prstGeom prst="roundRect">
          <a:avLst>
            <a:gd name="adj" fmla="val 10000"/>
          </a:avLst>
        </a:prstGeom>
        <a:solidFill>
          <a:schemeClr val="accent1">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hlinkClick xmlns:r="http://schemas.openxmlformats.org/officeDocument/2006/relationships" r:id="" action="ppaction://hlinksldjump"/>
            </a:rPr>
            <a:t>Solicitar a su comité asesor de carrera la aprobación del intercambio</a:t>
          </a:r>
          <a:endParaRPr lang="es-CO" sz="1200" kern="1200" dirty="0"/>
        </a:p>
      </dsp:txBody>
      <dsp:txXfrm>
        <a:off x="137966" y="3673754"/>
        <a:ext cx="1581455" cy="816234"/>
      </dsp:txXfrm>
    </dsp:sp>
    <dsp:sp modelId="{B6F596E2-4B4E-4442-A534-E2F3FC1AFFEC}">
      <dsp:nvSpPr>
        <dsp:cNvPr id="0" name=""/>
        <dsp:cNvSpPr/>
      </dsp:nvSpPr>
      <dsp:spPr>
        <a:xfrm rot="5400000">
          <a:off x="775649" y="4510395"/>
          <a:ext cx="306088" cy="367305"/>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CO" sz="1000" kern="1200"/>
        </a:p>
      </dsp:txBody>
      <dsp:txXfrm rot="5400000">
        <a:off x="775649" y="4510395"/>
        <a:ext cx="306088" cy="367305"/>
      </dsp:txXfrm>
    </dsp:sp>
    <dsp:sp modelId="{06943184-CBA6-4242-AA05-D9080F2F0532}">
      <dsp:nvSpPr>
        <dsp:cNvPr id="0" name=""/>
        <dsp:cNvSpPr/>
      </dsp:nvSpPr>
      <dsp:spPr>
        <a:xfrm>
          <a:off x="137966" y="4898107"/>
          <a:ext cx="1581455" cy="816234"/>
        </a:xfrm>
        <a:prstGeom prst="roundRect">
          <a:avLst>
            <a:gd name="adj" fmla="val 10000"/>
          </a:avLst>
        </a:prstGeom>
        <a:solidFill>
          <a:schemeClr val="accent1">
            <a:hueOff val="0"/>
            <a:satOff val="0"/>
            <a:lumOff val="0"/>
            <a:alphaOff val="0"/>
          </a:schemeClr>
        </a:solidFill>
        <a:ln>
          <a:noFill/>
        </a:ln>
        <a:effectLst>
          <a:outerShdw blurRad="50800" dist="20000" dir="5400000" rotWithShape="0">
            <a:srgbClr val="000000">
              <a:alpha val="4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hlinkClick xmlns:r="http://schemas.openxmlformats.org/officeDocument/2006/relationships" r:id="" action="ppaction://hlinksldjump"/>
            </a:rPr>
            <a:t>Esperar la respuesta de la ORI</a:t>
          </a:r>
          <a:endParaRPr lang="es-CO" sz="1200" kern="1200" dirty="0"/>
        </a:p>
      </dsp:txBody>
      <dsp:txXfrm>
        <a:off x="137966" y="4898107"/>
        <a:ext cx="1581455" cy="816234"/>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8984DC2-499C-4E8B-9B50-63002711D7BF}" type="datetimeFigureOut">
              <a:rPr lang="es-CO"/>
              <a:pPr>
                <a:defRPr/>
              </a:pPr>
              <a:t>15/04/2012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CO"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CO"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CFD2F8B-4D9E-491E-BC16-145B966619C0}" type="slidenum">
              <a:rPr lang="es-CO"/>
              <a:pPr>
                <a:defRPr/>
              </a:pPr>
              <a:t>‹Nº›</a:t>
            </a:fld>
            <a:endParaRPr lang="es-CO"/>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150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51074DA-9D0A-4280-B247-8B89306E1EEF}" type="slidenum">
              <a:rPr lang="es-CO" smtClean="0"/>
              <a:pPr fontAlgn="base">
                <a:spcBef>
                  <a:spcPct val="0"/>
                </a:spcBef>
                <a:spcAft>
                  <a:spcPct val="0"/>
                </a:spcAft>
                <a:defRPr/>
              </a:pPr>
              <a:t>7</a:t>
            </a:fld>
            <a:endParaRPr lang="es-CO"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pPr>
              <a:defRPr/>
            </a:pPr>
            <a:fld id="{6CFD2F8B-4D9E-491E-BC16-145B966619C0}" type="slidenum">
              <a:rPr lang="es-CO" smtClean="0"/>
              <a:pPr>
                <a:defRPr/>
              </a:pPr>
              <a:t>18</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11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3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10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19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5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21 Conector recto"/>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15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Elipse"/>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3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25 Elipse"/>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24 Elipse"/>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7 Título"/>
          <p:cNvSpPr>
            <a:spLocks noGrp="1"/>
          </p:cNvSpPr>
          <p:nvPr>
            <p:ph type="ctrTitle"/>
          </p:nvPr>
        </p:nvSpPr>
        <p:spPr>
          <a:xfrm>
            <a:off x="2286000" y="3124200"/>
            <a:ext cx="6172200" cy="1894362"/>
          </a:xfrm>
        </p:spPr>
        <p:txBody>
          <a:bodyPr/>
          <a:lstStyle>
            <a:lvl1pPr>
              <a:defRPr b="1"/>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22" name="27 Marcador de fecha"/>
          <p:cNvSpPr>
            <a:spLocks noGrp="1"/>
          </p:cNvSpPr>
          <p:nvPr>
            <p:ph type="dt" sz="half" idx="10"/>
          </p:nvPr>
        </p:nvSpPr>
        <p:spPr bwMode="auto">
          <a:xfrm rot="5400000">
            <a:off x="7764463" y="1174750"/>
            <a:ext cx="2286000" cy="381000"/>
          </a:xfrm>
        </p:spPr>
        <p:txBody>
          <a:bodyPr/>
          <a:lstStyle>
            <a:lvl1pPr>
              <a:defRPr/>
            </a:lvl1pPr>
          </a:lstStyle>
          <a:p>
            <a:pPr>
              <a:defRPr/>
            </a:pPr>
            <a:fld id="{44DCB810-89F7-4D9C-AF4C-9C3C3C5ABE9D}" type="datetimeFigureOut">
              <a:rPr lang="es-CO"/>
              <a:pPr>
                <a:defRPr/>
              </a:pPr>
              <a:t>15/04/2012</a:t>
            </a:fld>
            <a:endParaRPr lang="es-CO"/>
          </a:p>
        </p:txBody>
      </p:sp>
      <p:sp>
        <p:nvSpPr>
          <p:cNvPr id="23" name="16 Marcador de pie de página"/>
          <p:cNvSpPr>
            <a:spLocks noGrp="1"/>
          </p:cNvSpPr>
          <p:nvPr>
            <p:ph type="ftr" sz="quarter" idx="11"/>
          </p:nvPr>
        </p:nvSpPr>
        <p:spPr bwMode="auto">
          <a:xfrm rot="5400000">
            <a:off x="7077076" y="4181475"/>
            <a:ext cx="3657600" cy="384175"/>
          </a:xfrm>
        </p:spPr>
        <p:txBody>
          <a:bodyPr/>
          <a:lstStyle>
            <a:lvl1pPr>
              <a:defRPr/>
            </a:lvl1pPr>
          </a:lstStyle>
          <a:p>
            <a:pPr>
              <a:defRPr/>
            </a:pPr>
            <a:endParaRPr lang="es-CO"/>
          </a:p>
        </p:txBody>
      </p:sp>
      <p:sp>
        <p:nvSpPr>
          <p:cNvPr id="24" name="28 Marcador de número de diapositiva"/>
          <p:cNvSpPr>
            <a:spLocks noGrp="1"/>
          </p:cNvSpPr>
          <p:nvPr>
            <p:ph type="sldNum" sz="quarter" idx="12"/>
          </p:nvPr>
        </p:nvSpPr>
        <p:spPr bwMode="auto">
          <a:xfrm>
            <a:off x="1325563" y="4929188"/>
            <a:ext cx="609600" cy="517525"/>
          </a:xfrm>
        </p:spPr>
        <p:txBody>
          <a:bodyPr/>
          <a:lstStyle>
            <a:lvl1pPr>
              <a:defRPr/>
            </a:lvl1pPr>
          </a:lstStyle>
          <a:p>
            <a:pPr>
              <a:defRPr/>
            </a:pPr>
            <a:fld id="{D7ED6577-81DE-4ABD-AB63-BF52529B71AC}" type="slidenum">
              <a:rPr lang="es-CO"/>
              <a:pPr>
                <a:defRPr/>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98366BFB-231D-483E-A7DC-6266B02AAABF}" type="datetimeFigureOut">
              <a:rPr lang="es-CO"/>
              <a:pPr>
                <a:defRPr/>
              </a:pPr>
              <a:t>15/04/2012</a:t>
            </a:fld>
            <a:endParaRPr lang="es-CO"/>
          </a:p>
        </p:txBody>
      </p:sp>
      <p:sp>
        <p:nvSpPr>
          <p:cNvPr id="5" name="2 Marcador de pie de página"/>
          <p:cNvSpPr>
            <a:spLocks noGrp="1"/>
          </p:cNvSpPr>
          <p:nvPr>
            <p:ph type="ftr" sz="quarter" idx="11"/>
          </p:nvPr>
        </p:nvSpPr>
        <p:spPr/>
        <p:txBody>
          <a:bodyPr/>
          <a:lstStyle>
            <a:lvl1pPr>
              <a:defRPr/>
            </a:lvl1pPr>
          </a:lstStyle>
          <a:p>
            <a:pPr>
              <a:defRPr/>
            </a:pPr>
            <a:endParaRPr lang="es-CO"/>
          </a:p>
        </p:txBody>
      </p:sp>
      <p:sp>
        <p:nvSpPr>
          <p:cNvPr id="6" name="22 Marcador de número de diapositiva"/>
          <p:cNvSpPr>
            <a:spLocks noGrp="1"/>
          </p:cNvSpPr>
          <p:nvPr>
            <p:ph type="sldNum" sz="quarter" idx="12"/>
          </p:nvPr>
        </p:nvSpPr>
        <p:spPr/>
        <p:txBody>
          <a:bodyPr/>
          <a:lstStyle>
            <a:lvl1pPr>
              <a:defRPr/>
            </a:lvl1pPr>
          </a:lstStyle>
          <a:p>
            <a:pPr>
              <a:defRPr/>
            </a:pPr>
            <a:fld id="{A3B64478-B6BF-4FDD-B98F-BDC0A3AE02A7}" type="slidenum">
              <a:rPr lang="es-CO"/>
              <a:pPr>
                <a:defRPr/>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23144194-7FC2-47CC-B579-19BACC10943E}" type="datetimeFigureOut">
              <a:rPr lang="es-CO"/>
              <a:pPr>
                <a:defRPr/>
              </a:pPr>
              <a:t>15/04/2012</a:t>
            </a:fld>
            <a:endParaRPr lang="es-CO"/>
          </a:p>
        </p:txBody>
      </p:sp>
      <p:sp>
        <p:nvSpPr>
          <p:cNvPr id="5" name="2 Marcador de pie de página"/>
          <p:cNvSpPr>
            <a:spLocks noGrp="1"/>
          </p:cNvSpPr>
          <p:nvPr>
            <p:ph type="ftr" sz="quarter" idx="11"/>
          </p:nvPr>
        </p:nvSpPr>
        <p:spPr/>
        <p:txBody>
          <a:bodyPr/>
          <a:lstStyle>
            <a:lvl1pPr>
              <a:defRPr/>
            </a:lvl1pPr>
          </a:lstStyle>
          <a:p>
            <a:pPr>
              <a:defRPr/>
            </a:pPr>
            <a:endParaRPr lang="es-CO"/>
          </a:p>
        </p:txBody>
      </p:sp>
      <p:sp>
        <p:nvSpPr>
          <p:cNvPr id="6" name="22 Marcador de número de diapositiva"/>
          <p:cNvSpPr>
            <a:spLocks noGrp="1"/>
          </p:cNvSpPr>
          <p:nvPr>
            <p:ph type="sldNum" sz="quarter" idx="12"/>
          </p:nvPr>
        </p:nvSpPr>
        <p:spPr/>
        <p:txBody>
          <a:bodyPr/>
          <a:lstStyle>
            <a:lvl1pPr>
              <a:defRPr/>
            </a:lvl1pPr>
          </a:lstStyle>
          <a:p>
            <a:pPr>
              <a:defRPr/>
            </a:pPr>
            <a:fld id="{CB80B460-866A-40B1-B7C2-AA3B92859E0B}" type="slidenum">
              <a:rPr lang="es-CO"/>
              <a:pPr>
                <a:defRPr/>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8" name="7 Marcador de contenido"/>
          <p:cNvSpPr>
            <a:spLocks noGrp="1"/>
          </p:cNvSpPr>
          <p:nvPr>
            <p:ph sz="quarter" idx="1"/>
          </p:nvPr>
        </p:nvSpPr>
        <p:spPr>
          <a:xfrm>
            <a:off x="457200" y="1600200"/>
            <a:ext cx="7467600" cy="487375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6 Marcador de fecha"/>
          <p:cNvSpPr>
            <a:spLocks noGrp="1"/>
          </p:cNvSpPr>
          <p:nvPr>
            <p:ph type="dt" sz="half" idx="10"/>
          </p:nvPr>
        </p:nvSpPr>
        <p:spPr/>
        <p:txBody>
          <a:bodyPr rtlCol="0"/>
          <a:lstStyle>
            <a:lvl1pPr>
              <a:defRPr/>
            </a:lvl1pPr>
          </a:lstStyle>
          <a:p>
            <a:pPr>
              <a:defRPr/>
            </a:pPr>
            <a:fld id="{B2104821-B071-446C-B6EA-C135410C39B8}" type="datetimeFigureOut">
              <a:rPr lang="es-CO"/>
              <a:pPr>
                <a:defRPr/>
              </a:pPr>
              <a:t>15/04/2012</a:t>
            </a:fld>
            <a:endParaRPr lang="es-CO"/>
          </a:p>
        </p:txBody>
      </p:sp>
      <p:sp>
        <p:nvSpPr>
          <p:cNvPr id="5" name="8 Marcador de número de diapositiva"/>
          <p:cNvSpPr>
            <a:spLocks noGrp="1"/>
          </p:cNvSpPr>
          <p:nvPr>
            <p:ph type="sldNum" sz="quarter" idx="11"/>
          </p:nvPr>
        </p:nvSpPr>
        <p:spPr/>
        <p:txBody>
          <a:bodyPr rtlCol="0"/>
          <a:lstStyle>
            <a:lvl1pPr>
              <a:defRPr/>
            </a:lvl1pPr>
          </a:lstStyle>
          <a:p>
            <a:pPr>
              <a:defRPr/>
            </a:pPr>
            <a:fld id="{C17F7AAF-E819-41D2-B144-B3E3D4F858A5}" type="slidenum">
              <a:rPr lang="es-CO"/>
              <a:pPr>
                <a:defRPr/>
              </a:pPr>
              <a:t>‹Nº›</a:t>
            </a:fld>
            <a:endParaRPr lang="es-CO"/>
          </a:p>
        </p:txBody>
      </p:sp>
      <p:sp>
        <p:nvSpPr>
          <p:cNvPr id="6" name="9 Marcador de pie de página"/>
          <p:cNvSpPr>
            <a:spLocks noGrp="1"/>
          </p:cNvSpPr>
          <p:nvPr>
            <p:ph type="ftr" sz="quarter" idx="12"/>
          </p:nvPr>
        </p:nvSpPr>
        <p:spPr/>
        <p:txBody>
          <a:bodyPr rtlCol="0"/>
          <a:lstStyle>
            <a:lvl1pPr>
              <a:defRPr/>
            </a:lvl1pPr>
          </a:lstStyle>
          <a:p>
            <a:pPr>
              <a:defRPr/>
            </a:pPr>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4"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9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10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11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12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14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15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19 Elipse"/>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20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1 Elipse"/>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Elipse"/>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5 Conector recto"/>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20" name="3 Marcador de fecha"/>
          <p:cNvSpPr>
            <a:spLocks noGrp="1"/>
          </p:cNvSpPr>
          <p:nvPr>
            <p:ph type="dt" sz="half" idx="10"/>
          </p:nvPr>
        </p:nvSpPr>
        <p:spPr bwMode="auto">
          <a:xfrm rot="5400000">
            <a:off x="7762875" y="1169988"/>
            <a:ext cx="2286000" cy="381000"/>
          </a:xfrm>
        </p:spPr>
        <p:txBody>
          <a:bodyPr/>
          <a:lstStyle>
            <a:lvl1pPr>
              <a:defRPr/>
            </a:lvl1pPr>
          </a:lstStyle>
          <a:p>
            <a:pPr>
              <a:defRPr/>
            </a:pPr>
            <a:fld id="{90C15592-1701-45B8-AEE0-3574E5A043BD}" type="datetimeFigureOut">
              <a:rPr lang="es-CO"/>
              <a:pPr>
                <a:defRPr/>
              </a:pPr>
              <a:t>15/04/2012</a:t>
            </a:fld>
            <a:endParaRPr lang="es-CO"/>
          </a:p>
        </p:txBody>
      </p:sp>
      <p:sp>
        <p:nvSpPr>
          <p:cNvPr id="21" name="4 Marcador de pie de página"/>
          <p:cNvSpPr>
            <a:spLocks noGrp="1"/>
          </p:cNvSpPr>
          <p:nvPr>
            <p:ph type="ftr" sz="quarter" idx="11"/>
          </p:nvPr>
        </p:nvSpPr>
        <p:spPr bwMode="auto">
          <a:xfrm rot="5400000">
            <a:off x="7077076" y="4178300"/>
            <a:ext cx="3657600" cy="384175"/>
          </a:xfrm>
        </p:spPr>
        <p:txBody>
          <a:bodyPr/>
          <a:lstStyle>
            <a:lvl1pPr>
              <a:defRPr/>
            </a:lvl1pPr>
          </a:lstStyle>
          <a:p>
            <a:pPr>
              <a:defRPr/>
            </a:pPr>
            <a:endParaRPr lang="es-CO"/>
          </a:p>
        </p:txBody>
      </p:sp>
      <p:sp>
        <p:nvSpPr>
          <p:cNvPr id="22" name="5 Marcador de número de diapositiva"/>
          <p:cNvSpPr>
            <a:spLocks noGrp="1"/>
          </p:cNvSpPr>
          <p:nvPr>
            <p:ph type="sldNum" sz="quarter" idx="12"/>
          </p:nvPr>
        </p:nvSpPr>
        <p:spPr bwMode="auto">
          <a:xfrm>
            <a:off x="1339850" y="4929188"/>
            <a:ext cx="609600" cy="517525"/>
          </a:xfrm>
        </p:spPr>
        <p:txBody>
          <a:bodyPr/>
          <a:lstStyle>
            <a:lvl1pPr>
              <a:defRPr/>
            </a:lvl1pPr>
          </a:lstStyle>
          <a:p>
            <a:pPr>
              <a:defRPr/>
            </a:pPr>
            <a:fld id="{AB4770F6-26B4-4020-9052-808E4828AF0F}" type="slidenum">
              <a:rPr lang="es-CO"/>
              <a:pPr>
                <a:defRPr/>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9" name="8 Marcador de contenido"/>
          <p:cNvSpPr>
            <a:spLocks noGrp="1"/>
          </p:cNvSpPr>
          <p:nvPr>
            <p:ph sz="quarter" idx="1"/>
          </p:nvPr>
        </p:nvSpPr>
        <p:spPr>
          <a:xfrm>
            <a:off x="457200" y="1600200"/>
            <a:ext cx="3657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10 Marcador de contenido"/>
          <p:cNvSpPr>
            <a:spLocks noGrp="1"/>
          </p:cNvSpPr>
          <p:nvPr>
            <p:ph sz="quarter" idx="2"/>
          </p:nvPr>
        </p:nvSpPr>
        <p:spPr>
          <a:xfrm>
            <a:off x="4270248" y="1600200"/>
            <a:ext cx="3657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fld id="{4590768C-03D1-4DD8-A41F-F7A935674842}" type="datetimeFigureOut">
              <a:rPr lang="es-CO"/>
              <a:pPr>
                <a:defRPr/>
              </a:pPr>
              <a:t>15/04/2012</a:t>
            </a:fld>
            <a:endParaRPr lang="es-CO"/>
          </a:p>
        </p:txBody>
      </p:sp>
      <p:sp>
        <p:nvSpPr>
          <p:cNvPr id="6" name="2 Marcador de pie de página"/>
          <p:cNvSpPr>
            <a:spLocks noGrp="1"/>
          </p:cNvSpPr>
          <p:nvPr>
            <p:ph type="ftr" sz="quarter" idx="11"/>
          </p:nvPr>
        </p:nvSpPr>
        <p:spPr/>
        <p:txBody>
          <a:bodyPr/>
          <a:lstStyle>
            <a:lvl1pPr>
              <a:defRPr/>
            </a:lvl1pPr>
          </a:lstStyle>
          <a:p>
            <a:pPr>
              <a:defRPr/>
            </a:pPr>
            <a:endParaRPr lang="es-CO"/>
          </a:p>
        </p:txBody>
      </p:sp>
      <p:sp>
        <p:nvSpPr>
          <p:cNvPr id="7" name="22 Marcador de número de diapositiva"/>
          <p:cNvSpPr>
            <a:spLocks noGrp="1"/>
          </p:cNvSpPr>
          <p:nvPr>
            <p:ph type="sldNum" sz="quarter" idx="12"/>
          </p:nvPr>
        </p:nvSpPr>
        <p:spPr/>
        <p:txBody>
          <a:bodyPr/>
          <a:lstStyle>
            <a:lvl1pPr>
              <a:defRPr/>
            </a:lvl1pPr>
          </a:lstStyle>
          <a:p>
            <a:pPr>
              <a:defRPr/>
            </a:pPr>
            <a:fld id="{7E9AE56E-5F96-4888-B3A6-0F6C4069581C}" type="slidenum">
              <a:rPr lang="es-CO"/>
              <a:pPr>
                <a:defRPr/>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lstStyle>
            <a:lvl1pPr>
              <a:defRPr/>
            </a:lvl1pPr>
          </a:lstStyle>
          <a:p>
            <a:r>
              <a:rPr lang="es-ES" smtClean="0"/>
              <a:t>Haga clic para modificar el estilo de título del patrón</a:t>
            </a:r>
            <a:endParaRPr lang="en-US"/>
          </a:p>
        </p:txBody>
      </p:sp>
      <p:sp>
        <p:nvSpPr>
          <p:cNvPr id="11" name="10 Marcador de contenido"/>
          <p:cNvSpPr>
            <a:spLocks noGrp="1"/>
          </p:cNvSpPr>
          <p:nvPr>
            <p:ph sz="quarter" idx="2"/>
          </p:nvPr>
        </p:nvSpPr>
        <p:spPr>
          <a:xfrm>
            <a:off x="457200" y="2362200"/>
            <a:ext cx="36576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quarter" idx="4"/>
          </p:nvPr>
        </p:nvSpPr>
        <p:spPr>
          <a:xfrm>
            <a:off x="4371975" y="2362200"/>
            <a:ext cx="36576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smtClean="0"/>
              <a:t>Haga clic para modificar el estilo de texto del patrón</a:t>
            </a:r>
          </a:p>
        </p:txBody>
      </p:sp>
      <p:sp>
        <p:nvSpPr>
          <p:cNvPr id="7" name="13 Marcador de fecha"/>
          <p:cNvSpPr>
            <a:spLocks noGrp="1"/>
          </p:cNvSpPr>
          <p:nvPr>
            <p:ph type="dt" sz="half" idx="10"/>
          </p:nvPr>
        </p:nvSpPr>
        <p:spPr/>
        <p:txBody>
          <a:bodyPr/>
          <a:lstStyle>
            <a:lvl1pPr>
              <a:defRPr/>
            </a:lvl1pPr>
          </a:lstStyle>
          <a:p>
            <a:pPr>
              <a:defRPr/>
            </a:pPr>
            <a:fld id="{6D19C19B-9FD6-4F0A-9495-A640DE66349B}" type="datetimeFigureOut">
              <a:rPr lang="es-CO"/>
              <a:pPr>
                <a:defRPr/>
              </a:pPr>
              <a:t>15/04/2012</a:t>
            </a:fld>
            <a:endParaRPr lang="es-CO"/>
          </a:p>
        </p:txBody>
      </p:sp>
      <p:sp>
        <p:nvSpPr>
          <p:cNvPr id="8" name="2 Marcador de pie de página"/>
          <p:cNvSpPr>
            <a:spLocks noGrp="1"/>
          </p:cNvSpPr>
          <p:nvPr>
            <p:ph type="ftr" sz="quarter" idx="11"/>
          </p:nvPr>
        </p:nvSpPr>
        <p:spPr/>
        <p:txBody>
          <a:bodyPr/>
          <a:lstStyle>
            <a:lvl1pPr>
              <a:defRPr/>
            </a:lvl1pPr>
          </a:lstStyle>
          <a:p>
            <a:pPr>
              <a:defRPr/>
            </a:pPr>
            <a:endParaRPr lang="es-CO"/>
          </a:p>
        </p:txBody>
      </p:sp>
      <p:sp>
        <p:nvSpPr>
          <p:cNvPr id="9" name="22 Marcador de número de diapositiva"/>
          <p:cNvSpPr>
            <a:spLocks noGrp="1"/>
          </p:cNvSpPr>
          <p:nvPr>
            <p:ph type="sldNum" sz="quarter" idx="12"/>
          </p:nvPr>
        </p:nvSpPr>
        <p:spPr/>
        <p:txBody>
          <a:bodyPr/>
          <a:lstStyle>
            <a:lvl1pPr>
              <a:defRPr/>
            </a:lvl1pPr>
          </a:lstStyle>
          <a:p>
            <a:pPr>
              <a:defRPr/>
            </a:pPr>
            <a:fld id="{C172C70B-4657-4C7E-B513-87BE1054E101}" type="slidenum">
              <a:rPr lang="es-CO"/>
              <a:pPr>
                <a:defRPr/>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5 Marcador de fecha"/>
          <p:cNvSpPr>
            <a:spLocks noGrp="1"/>
          </p:cNvSpPr>
          <p:nvPr>
            <p:ph type="dt" sz="half" idx="10"/>
          </p:nvPr>
        </p:nvSpPr>
        <p:spPr/>
        <p:txBody>
          <a:bodyPr rtlCol="0"/>
          <a:lstStyle>
            <a:lvl1pPr>
              <a:defRPr/>
            </a:lvl1pPr>
          </a:lstStyle>
          <a:p>
            <a:pPr>
              <a:defRPr/>
            </a:pPr>
            <a:fld id="{B5DD3949-F2F7-458E-89FD-662615DD2326}" type="datetimeFigureOut">
              <a:rPr lang="es-CO"/>
              <a:pPr>
                <a:defRPr/>
              </a:pPr>
              <a:t>15/04/2012</a:t>
            </a:fld>
            <a:endParaRPr lang="es-CO"/>
          </a:p>
        </p:txBody>
      </p:sp>
      <p:sp>
        <p:nvSpPr>
          <p:cNvPr id="4" name="6 Marcador de número de diapositiva"/>
          <p:cNvSpPr>
            <a:spLocks noGrp="1"/>
          </p:cNvSpPr>
          <p:nvPr>
            <p:ph type="sldNum" sz="quarter" idx="11"/>
          </p:nvPr>
        </p:nvSpPr>
        <p:spPr/>
        <p:txBody>
          <a:bodyPr rtlCol="0"/>
          <a:lstStyle>
            <a:lvl1pPr>
              <a:defRPr/>
            </a:lvl1pPr>
          </a:lstStyle>
          <a:p>
            <a:pPr>
              <a:defRPr/>
            </a:pPr>
            <a:fld id="{47B7D340-485B-4D31-A555-E00546400187}" type="slidenum">
              <a:rPr lang="es-CO"/>
              <a:pPr>
                <a:defRPr/>
              </a:pPr>
              <a:t>‹Nº›</a:t>
            </a:fld>
            <a:endParaRPr lang="es-CO"/>
          </a:p>
        </p:txBody>
      </p:sp>
      <p:sp>
        <p:nvSpPr>
          <p:cNvPr id="5" name="7 Marcador de pie de página"/>
          <p:cNvSpPr>
            <a:spLocks noGrp="1"/>
          </p:cNvSpPr>
          <p:nvPr>
            <p:ph type="ftr" sz="quarter" idx="12"/>
          </p:nvPr>
        </p:nvSpPr>
        <p:spPr/>
        <p:txBody>
          <a:bodyPr rtlCol="0"/>
          <a:lstStyle>
            <a:lvl1pPr>
              <a:defRPr/>
            </a:lvl1pPr>
          </a:lstStyle>
          <a:p>
            <a:pPr>
              <a:defRPr/>
            </a:pPr>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2A45F7D3-8A4B-43D0-ADBF-A5DC9E6A3D6B}" type="datetimeFigureOut">
              <a:rPr lang="es-CO"/>
              <a:pPr>
                <a:defRPr/>
              </a:pPr>
              <a:t>15/04/2012</a:t>
            </a:fld>
            <a:endParaRPr lang="es-CO"/>
          </a:p>
        </p:txBody>
      </p:sp>
      <p:sp>
        <p:nvSpPr>
          <p:cNvPr id="3" name="2 Marcador de pie de página"/>
          <p:cNvSpPr>
            <a:spLocks noGrp="1"/>
          </p:cNvSpPr>
          <p:nvPr>
            <p:ph type="ftr" sz="quarter" idx="11"/>
          </p:nvPr>
        </p:nvSpPr>
        <p:spPr/>
        <p:txBody>
          <a:bodyPr/>
          <a:lstStyle>
            <a:lvl1pPr>
              <a:defRPr/>
            </a:lvl1pPr>
          </a:lstStyle>
          <a:p>
            <a:pPr>
              <a:defRPr/>
            </a:pPr>
            <a:endParaRPr lang="es-CO"/>
          </a:p>
        </p:txBody>
      </p:sp>
      <p:sp>
        <p:nvSpPr>
          <p:cNvPr id="4" name="22 Marcador de número de diapositiva"/>
          <p:cNvSpPr>
            <a:spLocks noGrp="1"/>
          </p:cNvSpPr>
          <p:nvPr>
            <p:ph type="sldNum" sz="quarter" idx="12"/>
          </p:nvPr>
        </p:nvSpPr>
        <p:spPr/>
        <p:txBody>
          <a:bodyPr/>
          <a:lstStyle>
            <a:lvl1pPr>
              <a:defRPr/>
            </a:lvl1pPr>
          </a:lstStyle>
          <a:p>
            <a:pPr>
              <a:defRPr/>
            </a:pPr>
            <a:fld id="{E36DF2DD-601C-4F21-AC9F-1E2AE6679876}" type="slidenum">
              <a:rPr lang="es-CO"/>
              <a:pPr>
                <a:defRPr/>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8 Conector recto"/>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13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1 Título"/>
          <p:cNvSpPr>
            <a:spLocks noGrp="1"/>
          </p:cNvSpPr>
          <p:nvPr>
            <p:ph type="title"/>
          </p:nvPr>
        </p:nvSpPr>
        <p:spPr>
          <a:xfrm rot="5400000">
            <a:off x="3371850" y="3200400"/>
            <a:ext cx="6309360" cy="457200"/>
          </a:xfrm>
        </p:spPr>
        <p:txBody>
          <a:bodyPr/>
          <a:lstStyle>
            <a:lvl1pPr algn="l">
              <a:buNone/>
              <a:defRPr sz="2000" b="1" cap="small" baseline="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18" name="17 Marcador de contenido"/>
          <p:cNvSpPr>
            <a:spLocks noGrp="1"/>
          </p:cNvSpPr>
          <p:nvPr>
            <p:ph sz="quarter" idx="1"/>
          </p:nvPr>
        </p:nvSpPr>
        <p:spPr>
          <a:xfrm>
            <a:off x="304800" y="274320"/>
            <a:ext cx="5638800" cy="632764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20 Marcador de fecha"/>
          <p:cNvSpPr>
            <a:spLocks noGrp="1"/>
          </p:cNvSpPr>
          <p:nvPr>
            <p:ph type="dt" sz="half" idx="10"/>
          </p:nvPr>
        </p:nvSpPr>
        <p:spPr/>
        <p:txBody>
          <a:bodyPr rtlCol="0"/>
          <a:lstStyle>
            <a:lvl1pPr>
              <a:defRPr/>
            </a:lvl1pPr>
          </a:lstStyle>
          <a:p>
            <a:pPr>
              <a:defRPr/>
            </a:pPr>
            <a:fld id="{48AB71F1-1A6E-4D2F-8812-6BB0F2EB8D4D}" type="datetimeFigureOut">
              <a:rPr lang="es-CO"/>
              <a:pPr>
                <a:defRPr/>
              </a:pPr>
              <a:t>15/04/2012</a:t>
            </a:fld>
            <a:endParaRPr lang="es-CO"/>
          </a:p>
        </p:txBody>
      </p:sp>
      <p:sp>
        <p:nvSpPr>
          <p:cNvPr id="13" name="21 Marcador de número de diapositiva"/>
          <p:cNvSpPr>
            <a:spLocks noGrp="1"/>
          </p:cNvSpPr>
          <p:nvPr>
            <p:ph type="sldNum" sz="quarter" idx="11"/>
          </p:nvPr>
        </p:nvSpPr>
        <p:spPr/>
        <p:txBody>
          <a:bodyPr rtlCol="0"/>
          <a:lstStyle>
            <a:lvl1pPr>
              <a:defRPr/>
            </a:lvl1pPr>
          </a:lstStyle>
          <a:p>
            <a:pPr>
              <a:defRPr/>
            </a:pPr>
            <a:fld id="{7573945E-2BD6-4961-8735-C11CAD862DDF}" type="slidenum">
              <a:rPr lang="es-CO"/>
              <a:pPr>
                <a:defRPr/>
              </a:pPr>
              <a:t>‹Nº›</a:t>
            </a:fld>
            <a:endParaRPr lang="es-CO"/>
          </a:p>
        </p:txBody>
      </p:sp>
      <p:sp>
        <p:nvSpPr>
          <p:cNvPr id="14" name="22 Marcador de pie de página"/>
          <p:cNvSpPr>
            <a:spLocks noGrp="1"/>
          </p:cNvSpPr>
          <p:nvPr>
            <p:ph type="ftr" sz="quarter" idx="12"/>
          </p:nvPr>
        </p:nvSpPr>
        <p:spPr/>
        <p:txBody>
          <a:bodyPr rtlCol="0"/>
          <a:lstStyle>
            <a:lvl1pPr>
              <a:defRPr/>
            </a:lvl1pPr>
          </a:lstStyle>
          <a:p>
            <a:pPr>
              <a:defRPr/>
            </a:pPr>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12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19 Conector recto"/>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1 Título"/>
          <p:cNvSpPr>
            <a:spLocks noGrp="1"/>
          </p:cNvSpPr>
          <p:nvPr>
            <p:ph type="title"/>
          </p:nvPr>
        </p:nvSpPr>
        <p:spPr>
          <a:xfrm rot="5400000">
            <a:off x="3350133" y="3200400"/>
            <a:ext cx="6309360" cy="457200"/>
          </a:xfrm>
        </p:spPr>
        <p:txBody>
          <a:bodyPr/>
          <a:lstStyle>
            <a:lvl1pPr algn="l">
              <a:buNone/>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12" name="16 Marcador de fecha"/>
          <p:cNvSpPr>
            <a:spLocks noGrp="1"/>
          </p:cNvSpPr>
          <p:nvPr>
            <p:ph type="dt" sz="half" idx="10"/>
          </p:nvPr>
        </p:nvSpPr>
        <p:spPr/>
        <p:txBody>
          <a:bodyPr rtlCol="0"/>
          <a:lstStyle>
            <a:lvl1pPr>
              <a:defRPr/>
            </a:lvl1pPr>
          </a:lstStyle>
          <a:p>
            <a:pPr>
              <a:defRPr/>
            </a:pPr>
            <a:fld id="{D1CB50D0-A181-4163-9ACD-D04606CBFC39}" type="datetimeFigureOut">
              <a:rPr lang="es-CO"/>
              <a:pPr>
                <a:defRPr/>
              </a:pPr>
              <a:t>15/04/2012</a:t>
            </a:fld>
            <a:endParaRPr lang="es-CO"/>
          </a:p>
        </p:txBody>
      </p:sp>
      <p:sp>
        <p:nvSpPr>
          <p:cNvPr id="13" name="17 Marcador de número de diapositiva"/>
          <p:cNvSpPr>
            <a:spLocks noGrp="1"/>
          </p:cNvSpPr>
          <p:nvPr>
            <p:ph type="sldNum" sz="quarter" idx="11"/>
          </p:nvPr>
        </p:nvSpPr>
        <p:spPr/>
        <p:txBody>
          <a:bodyPr rtlCol="0"/>
          <a:lstStyle>
            <a:lvl1pPr>
              <a:defRPr/>
            </a:lvl1pPr>
          </a:lstStyle>
          <a:p>
            <a:pPr>
              <a:defRPr/>
            </a:pPr>
            <a:fld id="{F2C023FF-499F-498D-8DE1-DA3FF36D5BD0}" type="slidenum">
              <a:rPr lang="es-CO"/>
              <a:pPr>
                <a:defRPr/>
              </a:pPr>
              <a:t>‹Nº›</a:t>
            </a:fld>
            <a:endParaRPr lang="es-CO"/>
          </a:p>
        </p:txBody>
      </p:sp>
      <p:sp>
        <p:nvSpPr>
          <p:cNvPr id="14" name="20 Marcador de pie de página"/>
          <p:cNvSpPr>
            <a:spLocks noGrp="1"/>
          </p:cNvSpPr>
          <p:nvPr>
            <p:ph type="ftr" sz="quarter" idx="12"/>
          </p:nvPr>
        </p:nvSpPr>
        <p:spPr/>
        <p:txBody>
          <a:bodyPr rtlCol="0"/>
          <a:lstStyle>
            <a:lvl1pPr>
              <a:defRPr/>
            </a:lvl1pPr>
          </a:lstStyle>
          <a:p>
            <a:pPr>
              <a:defRPr/>
            </a:pPr>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lang="es-ES" smtClean="0"/>
              <a:t>Haga clic para modificar el estilo de título del patrón</a:t>
            </a:r>
            <a:endParaRPr lang="en-US"/>
          </a:p>
        </p:txBody>
      </p:sp>
      <p:sp>
        <p:nvSpPr>
          <p:cNvPr id="1028" name="12 Marcador de texto"/>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fld id="{CB1FB6DA-0354-4F64-9535-0099F500550A}" type="datetimeFigureOut">
              <a:rPr lang="es-CO"/>
              <a:pPr>
                <a:defRPr/>
              </a:pPr>
              <a:t>15/04/2012</a:t>
            </a:fld>
            <a:endParaRPr lang="es-CO"/>
          </a:p>
        </p:txBody>
      </p:sp>
      <p:sp>
        <p:nvSpPr>
          <p:cNvPr id="3" name="2 Marcador de pie de página"/>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es-CO"/>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11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22 Marcador de número de diapositiva"/>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defRPr>
            </a:lvl1pPr>
          </a:lstStyle>
          <a:p>
            <a:pPr>
              <a:defRPr/>
            </a:pPr>
            <a:fld id="{987EF183-C5C2-4ACA-86DE-324C46BA4C97}" type="slidenum">
              <a:rPr lang="es-CO"/>
              <a:pPr>
                <a:defRPr/>
              </a:pPr>
              <a:t>‹Nº›</a:t>
            </a:fld>
            <a:endParaRPr lang="es-CO"/>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84" r:id="rId4"/>
    <p:sldLayoutId id="2147483685" r:id="rId5"/>
    <p:sldLayoutId id="2147483692" r:id="rId6"/>
    <p:sldLayoutId id="2147483686" r:id="rId7"/>
    <p:sldLayoutId id="2147483693" r:id="rId8"/>
    <p:sldLayoutId id="2147483694" r:id="rId9"/>
    <p:sldLayoutId id="2147483687" r:id="rId10"/>
    <p:sldLayoutId id="2147483688"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0C61AE"/>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AABBDF"/>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AACC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ori.unal.edu.co/fileadmin/docs/movilidad/Formato_Unico_Hoja_de_Vida.pdf" TargetMode="External"/><Relationship Id="rId2" Type="http://schemas.openxmlformats.org/officeDocument/2006/relationships/hyperlink" Target="http://www.ori.unal.edu.co/nc/esx/movilidad/saliente/"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pecx.com/index.pl/portada"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www.ori.unal.edu.co/"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86000" y="3124200"/>
            <a:ext cx="6318448" cy="1893888"/>
          </a:xfrm>
        </p:spPr>
        <p:txBody>
          <a:bodyPr/>
          <a:lstStyle/>
          <a:p>
            <a:pPr eaLnBrk="1" fontAlgn="auto" hangingPunct="1">
              <a:spcAft>
                <a:spcPts val="0"/>
              </a:spcAft>
              <a:defRPr/>
            </a:pPr>
            <a:r>
              <a:rPr lang="es-ES" dirty="0" smtClean="0">
                <a:latin typeface="Candara" pitchFamily="34" charset="0"/>
              </a:rPr>
              <a:t>Manual </a:t>
            </a:r>
            <a:r>
              <a:rPr lang="es-ES" dirty="0" smtClean="0">
                <a:latin typeface="Candara" pitchFamily="34" charset="0"/>
              </a:rPr>
              <a:t>de movilidad </a:t>
            </a:r>
            <a:r>
              <a:rPr lang="es-ES" dirty="0" err="1" smtClean="0">
                <a:latin typeface="Candara" pitchFamily="34" charset="0"/>
              </a:rPr>
              <a:t>academica</a:t>
            </a:r>
            <a:r>
              <a:rPr lang="es-ES" dirty="0" smtClean="0">
                <a:latin typeface="Candara" pitchFamily="34" charset="0"/>
              </a:rPr>
              <a:t> saliente</a:t>
            </a:r>
            <a:endParaRPr lang="es-CO" dirty="0">
              <a:latin typeface="Candara" pitchFamily="34" charset="0"/>
            </a:endParaRPr>
          </a:p>
        </p:txBody>
      </p:sp>
      <p:sp>
        <p:nvSpPr>
          <p:cNvPr id="8195" name="2 Subtítulo"/>
          <p:cNvSpPr>
            <a:spLocks noGrp="1"/>
          </p:cNvSpPr>
          <p:nvPr>
            <p:ph type="subTitle" idx="1"/>
          </p:nvPr>
        </p:nvSpPr>
        <p:spPr>
          <a:xfrm>
            <a:off x="2286000" y="5003800"/>
            <a:ext cx="6172200" cy="1371600"/>
          </a:xfrm>
        </p:spPr>
        <p:txBody>
          <a:bodyPr/>
          <a:lstStyle/>
          <a:p>
            <a:pPr eaLnBrk="1" hangingPunct="1"/>
            <a:r>
              <a:rPr lang="es-ES" b="0" dirty="0" smtClean="0">
                <a:solidFill>
                  <a:schemeClr val="tx1"/>
                </a:solidFill>
                <a:latin typeface="Candara" pitchFamily="34" charset="0"/>
              </a:rPr>
              <a:t>Oficina de Relaciones </a:t>
            </a:r>
            <a:r>
              <a:rPr lang="es-ES" b="0" dirty="0" smtClean="0">
                <a:solidFill>
                  <a:schemeClr val="tx1"/>
                </a:solidFill>
                <a:latin typeface="Candara" pitchFamily="34" charset="0"/>
              </a:rPr>
              <a:t>Internacionales (ORI)</a:t>
            </a:r>
            <a:endParaRPr lang="es-ES" b="0" dirty="0" smtClean="0">
              <a:solidFill>
                <a:schemeClr val="tx1"/>
              </a:solidFill>
              <a:latin typeface="Candara" pitchFamily="34" charset="0"/>
            </a:endParaRPr>
          </a:p>
          <a:p>
            <a:pPr eaLnBrk="1" hangingPunct="1"/>
            <a:r>
              <a:rPr lang="es-ES" b="0" dirty="0" smtClean="0">
                <a:solidFill>
                  <a:schemeClr val="tx1"/>
                </a:solidFill>
                <a:latin typeface="Candara" pitchFamily="34" charset="0"/>
              </a:rPr>
              <a:t>Universidad Nacional de Colombia</a:t>
            </a:r>
            <a:endParaRPr lang="es-CO" b="0" dirty="0" smtClean="0">
              <a:solidFill>
                <a:schemeClr val="tx1"/>
              </a:solidFill>
              <a:latin typeface="Candar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a:xfrm>
            <a:off x="1979712" y="188640"/>
            <a:ext cx="6172200" cy="648072"/>
          </a:xfrm>
        </p:spPr>
        <p:txBody>
          <a:bodyPr/>
          <a:lstStyle/>
          <a:p>
            <a:r>
              <a:rPr lang="es-CO" dirty="0" smtClean="0">
                <a:latin typeface="Candara" pitchFamily="34" charset="0"/>
              </a:rPr>
              <a:t>Procedimiento</a:t>
            </a:r>
            <a:endParaRPr lang="es-CO" dirty="0">
              <a:latin typeface="Candara" pitchFamily="34" charset="0"/>
            </a:endParaRPr>
          </a:p>
        </p:txBody>
      </p:sp>
      <p:sp>
        <p:nvSpPr>
          <p:cNvPr id="17410" name="2 Marcador de contenido"/>
          <p:cNvSpPr>
            <a:spLocks noGrp="1"/>
          </p:cNvSpPr>
          <p:nvPr>
            <p:ph type="subTitle" idx="1"/>
          </p:nvPr>
        </p:nvSpPr>
        <p:spPr/>
        <p:txBody>
          <a:bodyPr/>
          <a:lstStyle/>
          <a:p>
            <a:pPr eaLnBrk="1" hangingPunct="1">
              <a:buFont typeface="Wingdings" pitchFamily="2" charset="2"/>
              <a:buNone/>
            </a:pPr>
            <a:r>
              <a:rPr lang="es-ES" dirty="0" smtClean="0">
                <a:latin typeface="Candara" pitchFamily="34" charset="0"/>
              </a:rPr>
              <a:t>      </a:t>
            </a:r>
            <a:endParaRPr lang="es-CO" dirty="0" smtClean="0"/>
          </a:p>
        </p:txBody>
      </p:sp>
      <p:sp>
        <p:nvSpPr>
          <p:cNvPr id="17411" name="5 CuadroTexto"/>
          <p:cNvSpPr txBox="1">
            <a:spLocks noChangeArrowheads="1"/>
          </p:cNvSpPr>
          <p:nvPr/>
        </p:nvSpPr>
        <p:spPr bwMode="auto">
          <a:xfrm>
            <a:off x="2123728" y="836712"/>
            <a:ext cx="6408712" cy="5693866"/>
          </a:xfrm>
          <a:prstGeom prst="rect">
            <a:avLst/>
          </a:prstGeom>
          <a:noFill/>
          <a:ln w="9525">
            <a:noFill/>
            <a:miter lim="800000"/>
            <a:headEnd/>
            <a:tailEnd/>
          </a:ln>
        </p:spPr>
        <p:txBody>
          <a:bodyPr wrap="square">
            <a:spAutoFit/>
          </a:bodyPr>
          <a:lstStyle/>
          <a:p>
            <a:pPr algn="just">
              <a:buClr>
                <a:schemeClr val="accent1"/>
              </a:buClr>
              <a:buSzPct val="70000"/>
              <a:buFontTx/>
              <a:buChar char="-"/>
            </a:pPr>
            <a:r>
              <a:rPr lang="es-ES" sz="1400" dirty="0" smtClean="0">
                <a:latin typeface="Candara" pitchFamily="34" charset="0"/>
              </a:rPr>
              <a:t>Presentar </a:t>
            </a:r>
            <a:r>
              <a:rPr lang="es-ES" sz="1400" dirty="0">
                <a:latin typeface="Candara" pitchFamily="34" charset="0"/>
              </a:rPr>
              <a:t>la solicitud </a:t>
            </a:r>
            <a:r>
              <a:rPr lang="es-ES" sz="1400" dirty="0" smtClean="0">
                <a:latin typeface="Candara" pitchFamily="34" charset="0"/>
              </a:rPr>
              <a:t>de intercambio </a:t>
            </a:r>
            <a:r>
              <a:rPr lang="es-ES" sz="1400" dirty="0">
                <a:latin typeface="Candara" pitchFamily="34" charset="0"/>
              </a:rPr>
              <a:t>ante el Comité Asesor de </a:t>
            </a:r>
            <a:r>
              <a:rPr lang="es-ES" sz="1400" dirty="0" smtClean="0">
                <a:latin typeface="Candara" pitchFamily="34" charset="0"/>
              </a:rPr>
              <a:t>Carrera, para lo cual debe  presentar la </a:t>
            </a:r>
            <a:r>
              <a:rPr lang="es-ES" sz="1400" dirty="0">
                <a:latin typeface="Candara" pitchFamily="34" charset="0"/>
              </a:rPr>
              <a:t>siguiente documentación:  </a:t>
            </a:r>
            <a:endParaRPr lang="es-CO" sz="1400" dirty="0">
              <a:latin typeface="Candara" pitchFamily="34" charset="0"/>
            </a:endParaRPr>
          </a:p>
          <a:p>
            <a:pPr algn="just">
              <a:buClr>
                <a:schemeClr val="accent1"/>
              </a:buClr>
              <a:buSzPct val="70000"/>
              <a:buFontTx/>
              <a:buChar char="-"/>
            </a:pPr>
            <a:endParaRPr lang="es-CO" sz="1400" dirty="0">
              <a:latin typeface="Candara" pitchFamily="34" charset="0"/>
            </a:endParaRPr>
          </a:p>
          <a:p>
            <a:pPr algn="just">
              <a:buClr>
                <a:schemeClr val="accent1"/>
              </a:buClr>
              <a:buSzPct val="70000"/>
              <a:buFontTx/>
              <a:buChar char="-"/>
            </a:pPr>
            <a:r>
              <a:rPr lang="es-MX" sz="1400" dirty="0">
                <a:latin typeface="Candara" pitchFamily="34" charset="0"/>
              </a:rPr>
              <a:t>Formato de Solicitud de Intercambio Académico. Todo aspirante debe diligenciar el formato ON LINE que se encuentra en la página de la ORI: </a:t>
            </a:r>
            <a:r>
              <a:rPr lang="es-MX" sz="1400" dirty="0">
                <a:latin typeface="Candara" pitchFamily="34" charset="0"/>
                <a:hlinkClick r:id="rId2"/>
              </a:rPr>
              <a:t>http://www.ori.unal.edu.co/nc/esx/movilidad/saliente/</a:t>
            </a:r>
            <a:r>
              <a:rPr lang="es-MX" sz="1400" dirty="0">
                <a:latin typeface="Candara" pitchFamily="34" charset="0"/>
              </a:rPr>
              <a:t>, descargar el </a:t>
            </a:r>
            <a:r>
              <a:rPr lang="es-MX" sz="1400" dirty="0" smtClean="0">
                <a:latin typeface="Candara" pitchFamily="34" charset="0"/>
              </a:rPr>
              <a:t>PDF y firmarlo.</a:t>
            </a:r>
            <a:endParaRPr lang="es-MX" sz="1400" dirty="0">
              <a:latin typeface="Candara" pitchFamily="34" charset="0"/>
            </a:endParaRPr>
          </a:p>
          <a:p>
            <a:pPr algn="just">
              <a:buClr>
                <a:schemeClr val="accent1"/>
              </a:buClr>
              <a:buSzPct val="70000"/>
              <a:buFontTx/>
              <a:buChar char="-"/>
            </a:pPr>
            <a:endParaRPr lang="es-MX" sz="1400" dirty="0">
              <a:latin typeface="Candara" pitchFamily="34" charset="0"/>
            </a:endParaRPr>
          </a:p>
          <a:p>
            <a:pPr algn="just">
              <a:buClr>
                <a:schemeClr val="accent1"/>
              </a:buClr>
              <a:buSzPct val="70000"/>
              <a:buFontTx/>
              <a:buChar char="-"/>
            </a:pPr>
            <a:r>
              <a:rPr lang="es-MX" sz="1400" dirty="0">
                <a:latin typeface="Candara" pitchFamily="34" charset="0"/>
              </a:rPr>
              <a:t>Formato único de Hoja de Vida ORI </a:t>
            </a:r>
            <a:endParaRPr lang="es-CO" sz="1400" dirty="0">
              <a:latin typeface="Candara" pitchFamily="34" charset="0"/>
            </a:endParaRPr>
          </a:p>
          <a:p>
            <a:pPr algn="just">
              <a:buClr>
                <a:schemeClr val="accent1"/>
              </a:buClr>
              <a:buSzPct val="70000"/>
              <a:buFontTx/>
              <a:buChar char="-"/>
            </a:pPr>
            <a:r>
              <a:rPr lang="es-MX" sz="1400" dirty="0">
                <a:latin typeface="Candara" pitchFamily="34" charset="0"/>
                <a:hlinkClick r:id="rId3"/>
              </a:rPr>
              <a:t>http://</a:t>
            </a:r>
            <a:r>
              <a:rPr lang="es-MX" sz="1400" dirty="0" smtClean="0">
                <a:latin typeface="Candara" pitchFamily="34" charset="0"/>
                <a:hlinkClick r:id="rId3"/>
              </a:rPr>
              <a:t>www.ori.unal.edu.co/fileadmin/docs/movilidad/Formato_Unico_Hoja_de_Vida.pdf</a:t>
            </a:r>
            <a:endParaRPr lang="es-MX" sz="1400" dirty="0" smtClean="0">
              <a:latin typeface="Candara" pitchFamily="34" charset="0"/>
            </a:endParaRPr>
          </a:p>
          <a:p>
            <a:pPr algn="just">
              <a:buClr>
                <a:schemeClr val="accent1"/>
              </a:buClr>
              <a:buSzPct val="70000"/>
              <a:buFontTx/>
              <a:buChar char="-"/>
            </a:pPr>
            <a:r>
              <a:rPr lang="es-MX" sz="1400" dirty="0" smtClean="0">
                <a:latin typeface="Candara" pitchFamily="34" charset="0"/>
              </a:rPr>
              <a:t>Carta </a:t>
            </a:r>
            <a:r>
              <a:rPr lang="es-MX" sz="1400" dirty="0">
                <a:latin typeface="Candara" pitchFamily="34" charset="0"/>
              </a:rPr>
              <a:t>de </a:t>
            </a:r>
            <a:r>
              <a:rPr lang="es-MX" sz="1400" dirty="0" smtClean="0">
                <a:latin typeface="Candara" pitchFamily="34" charset="0"/>
              </a:rPr>
              <a:t>motivación en la que debe explicar por </a:t>
            </a:r>
            <a:r>
              <a:rPr lang="es-MX" sz="1400" dirty="0">
                <a:latin typeface="Candara" pitchFamily="34" charset="0"/>
              </a:rPr>
              <a:t>qué quiere realizar el intercambio en la universidad de destino</a:t>
            </a:r>
            <a:r>
              <a:rPr lang="es-MX" sz="1400" dirty="0" smtClean="0">
                <a:latin typeface="Candara" pitchFamily="34" charset="0"/>
              </a:rPr>
              <a:t>.</a:t>
            </a:r>
          </a:p>
          <a:p>
            <a:pPr algn="just">
              <a:buClr>
                <a:schemeClr val="accent1"/>
              </a:buClr>
              <a:buSzPct val="70000"/>
              <a:buFontTx/>
              <a:buChar char="-"/>
            </a:pPr>
            <a:endParaRPr lang="es-CO" sz="1400" dirty="0">
              <a:latin typeface="Candara" pitchFamily="34" charset="0"/>
            </a:endParaRPr>
          </a:p>
          <a:p>
            <a:pPr algn="just">
              <a:buClr>
                <a:schemeClr val="accent1"/>
              </a:buClr>
              <a:buSzPct val="70000"/>
              <a:buFontTx/>
              <a:buChar char="-"/>
            </a:pPr>
            <a:r>
              <a:rPr lang="es-MX" sz="1400" dirty="0">
                <a:latin typeface="Candara" pitchFamily="34" charset="0"/>
              </a:rPr>
              <a:t>Certificado original de notas</a:t>
            </a:r>
            <a:endParaRPr lang="es-CO" sz="1400" dirty="0">
              <a:latin typeface="Candara" pitchFamily="34" charset="0"/>
            </a:endParaRPr>
          </a:p>
          <a:p>
            <a:pPr algn="just">
              <a:buClr>
                <a:schemeClr val="accent1"/>
              </a:buClr>
              <a:buSzPct val="70000"/>
              <a:buFontTx/>
              <a:buChar char="-"/>
            </a:pPr>
            <a:endParaRPr lang="es-ES" sz="1400" dirty="0" smtClean="0">
              <a:latin typeface="Candara" pitchFamily="34" charset="0"/>
            </a:endParaRPr>
          </a:p>
          <a:p>
            <a:pPr algn="just">
              <a:buClr>
                <a:schemeClr val="accent1"/>
              </a:buClr>
              <a:buSzPct val="70000"/>
              <a:buFontTx/>
              <a:buChar char="-"/>
            </a:pPr>
            <a:r>
              <a:rPr lang="es-ES" sz="1400" dirty="0" smtClean="0">
                <a:latin typeface="Candara" pitchFamily="34" charset="0"/>
              </a:rPr>
              <a:t>Copia </a:t>
            </a:r>
            <a:r>
              <a:rPr lang="es-ES" sz="1400" dirty="0">
                <a:latin typeface="Candara" pitchFamily="34" charset="0"/>
              </a:rPr>
              <a:t>del recibo cancelado de matricula para el semestre académico que se va a cursar</a:t>
            </a:r>
          </a:p>
          <a:p>
            <a:pPr algn="just">
              <a:buClr>
                <a:schemeClr val="accent1"/>
              </a:buClr>
              <a:buSzPct val="70000"/>
              <a:buFontTx/>
              <a:buChar char="-"/>
            </a:pPr>
            <a:endParaRPr lang="es-ES" sz="1400" dirty="0">
              <a:latin typeface="Candara" pitchFamily="34" charset="0"/>
            </a:endParaRPr>
          </a:p>
          <a:p>
            <a:pPr algn="just">
              <a:buClr>
                <a:schemeClr val="accent1"/>
              </a:buClr>
              <a:buSzPct val="70000"/>
              <a:buFontTx/>
              <a:buChar char="-"/>
            </a:pPr>
            <a:r>
              <a:rPr lang="es-ES" sz="1400" dirty="0">
                <a:latin typeface="Candara" pitchFamily="34" charset="0"/>
              </a:rPr>
              <a:t>Si la solicitud es aprobada </a:t>
            </a:r>
            <a:r>
              <a:rPr lang="es-ES" sz="1400" dirty="0" smtClean="0">
                <a:latin typeface="Candara" pitchFamily="34" charset="0"/>
              </a:rPr>
              <a:t>por el Comité, éste recomendará </a:t>
            </a:r>
            <a:r>
              <a:rPr lang="es-ES" sz="1400" dirty="0">
                <a:latin typeface="Candara" pitchFamily="34" charset="0"/>
              </a:rPr>
              <a:t>ante el Consejo de Facultad, quien expedirá el aval respectivo y enviará la </a:t>
            </a:r>
            <a:r>
              <a:rPr lang="es-ES" sz="1400" dirty="0" smtClean="0">
                <a:latin typeface="Candara" pitchFamily="34" charset="0"/>
              </a:rPr>
              <a:t>documentación original al </a:t>
            </a:r>
            <a:r>
              <a:rPr lang="es-ES" sz="1400" dirty="0">
                <a:latin typeface="Candara" pitchFamily="34" charset="0"/>
              </a:rPr>
              <a:t>programa de Movilidad Académica, ORI.</a:t>
            </a:r>
          </a:p>
          <a:p>
            <a:pPr algn="just">
              <a:buClr>
                <a:schemeClr val="accent1"/>
              </a:buClr>
              <a:buSzPct val="70000"/>
              <a:buFontTx/>
              <a:buChar char="-"/>
            </a:pPr>
            <a:endParaRPr lang="es-ES" sz="1400" dirty="0">
              <a:latin typeface="Candara" pitchFamily="34" charset="0"/>
            </a:endParaRPr>
          </a:p>
          <a:p>
            <a:pPr algn="just">
              <a:buClr>
                <a:schemeClr val="accent1"/>
              </a:buClr>
              <a:buSzPct val="70000"/>
              <a:buFontTx/>
              <a:buChar char="-"/>
            </a:pPr>
            <a:r>
              <a:rPr lang="es-ES" sz="1400" dirty="0" smtClean="0">
                <a:latin typeface="Candara" pitchFamily="34" charset="0"/>
              </a:rPr>
              <a:t>Notas: </a:t>
            </a:r>
            <a:r>
              <a:rPr lang="es-ES" sz="1400" dirty="0">
                <a:latin typeface="Candara" pitchFamily="34" charset="0"/>
              </a:rPr>
              <a:t>La Facultad puede pedirle cualquier otra información que considere necesaria, la ORI sólo necesita la documentación consignada anteriormente. </a:t>
            </a:r>
            <a:endParaRPr lang="es-ES" sz="1400" dirty="0" smtClean="0">
              <a:latin typeface="Candara" pitchFamily="34" charset="0"/>
            </a:endParaRPr>
          </a:p>
          <a:p>
            <a:pPr algn="just">
              <a:buClr>
                <a:schemeClr val="accent1"/>
              </a:buClr>
              <a:buSzPct val="70000"/>
              <a:buFontTx/>
              <a:buChar char="-"/>
            </a:pPr>
            <a:r>
              <a:rPr lang="es-ES" sz="1400" dirty="0" smtClean="0">
                <a:latin typeface="Candara" pitchFamily="34" charset="0"/>
              </a:rPr>
              <a:t>Tenga en cuenta que la Universidad de destino podrá pedirle documentos adicionales, los cuales debe tener disponibles</a:t>
            </a:r>
            <a:endParaRPr lang="es-CO" sz="1400" dirty="0">
              <a:latin typeface="Candar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a:xfrm>
            <a:off x="2123728" y="404664"/>
            <a:ext cx="6172200" cy="576064"/>
          </a:xfrm>
        </p:spPr>
        <p:txBody>
          <a:bodyPr/>
          <a:lstStyle/>
          <a:p>
            <a:r>
              <a:rPr lang="es-CO" dirty="0" err="1" smtClean="0">
                <a:latin typeface="Candara" pitchFamily="34" charset="0"/>
              </a:rPr>
              <a:t>Aplicacion</a:t>
            </a:r>
            <a:endParaRPr lang="es-CO" dirty="0">
              <a:latin typeface="Candara" pitchFamily="34" charset="0"/>
            </a:endParaRPr>
          </a:p>
        </p:txBody>
      </p:sp>
      <p:sp>
        <p:nvSpPr>
          <p:cNvPr id="18436" name="6 CuadroTexto"/>
          <p:cNvSpPr txBox="1">
            <a:spLocks noChangeArrowheads="1"/>
          </p:cNvSpPr>
          <p:nvPr/>
        </p:nvSpPr>
        <p:spPr bwMode="auto">
          <a:xfrm>
            <a:off x="2267744" y="1052736"/>
            <a:ext cx="5904656" cy="5355312"/>
          </a:xfrm>
          <a:prstGeom prst="rect">
            <a:avLst/>
          </a:prstGeom>
          <a:noFill/>
          <a:ln w="9525">
            <a:noFill/>
            <a:miter lim="800000"/>
            <a:headEnd/>
            <a:tailEnd/>
          </a:ln>
        </p:spPr>
        <p:txBody>
          <a:bodyPr wrap="square">
            <a:spAutoFit/>
          </a:bodyPr>
          <a:lstStyle/>
          <a:p>
            <a:pPr algn="just"/>
            <a:r>
              <a:rPr lang="es-ES" dirty="0">
                <a:latin typeface="Candara" pitchFamily="34" charset="0"/>
              </a:rPr>
              <a:t>La Oficina de Relaciones Internacionales e </a:t>
            </a:r>
            <a:r>
              <a:rPr lang="es-ES" dirty="0" smtClean="0">
                <a:latin typeface="Candara" pitchFamily="34" charset="0"/>
              </a:rPr>
              <a:t>Interinstitucionales</a:t>
            </a:r>
            <a:r>
              <a:rPr lang="es-ES" dirty="0">
                <a:latin typeface="Candara" pitchFamily="34" charset="0"/>
              </a:rPr>
              <a:t>, ORI, publicará los resultados de los </a:t>
            </a:r>
            <a:r>
              <a:rPr lang="es-ES" dirty="0" smtClean="0">
                <a:latin typeface="Candara" pitchFamily="34" charset="0"/>
              </a:rPr>
              <a:t>preseleccionados, </a:t>
            </a:r>
            <a:r>
              <a:rPr lang="es-ES" dirty="0">
                <a:latin typeface="Candara" pitchFamily="34" charset="0"/>
              </a:rPr>
              <a:t>transcurridos 15 días después del cierre de la convocatoria.</a:t>
            </a:r>
          </a:p>
          <a:p>
            <a:pPr algn="just"/>
            <a:endParaRPr lang="es-ES" dirty="0">
              <a:latin typeface="Candara" pitchFamily="34" charset="0"/>
            </a:endParaRPr>
          </a:p>
          <a:p>
            <a:pPr algn="just"/>
            <a:r>
              <a:rPr lang="es-ES" dirty="0" smtClean="0">
                <a:latin typeface="Candara" pitchFamily="34" charset="0"/>
              </a:rPr>
              <a:t>Los </a:t>
            </a:r>
            <a:r>
              <a:rPr lang="es-ES" dirty="0" smtClean="0">
                <a:latin typeface="Candara" pitchFamily="34" charset="0"/>
              </a:rPr>
              <a:t>preseleccionados deberán asistir a una reunión </a:t>
            </a:r>
            <a:r>
              <a:rPr lang="es-ES" dirty="0" smtClean="0">
                <a:latin typeface="Candara" pitchFamily="34" charset="0"/>
              </a:rPr>
              <a:t>obligatoria en la que se </a:t>
            </a:r>
            <a:r>
              <a:rPr lang="es-ES" dirty="0" smtClean="0">
                <a:latin typeface="Candara" pitchFamily="34" charset="0"/>
              </a:rPr>
              <a:t>les ofrecerá una charla informativa sobre todo el procedimiento a seguir.</a:t>
            </a:r>
            <a:endParaRPr lang="es-CO" dirty="0" smtClean="0">
              <a:latin typeface="Candara" pitchFamily="34" charset="0"/>
            </a:endParaRPr>
          </a:p>
          <a:p>
            <a:pPr algn="just"/>
            <a:endParaRPr lang="es-ES" dirty="0" smtClean="0">
              <a:latin typeface="Candara" pitchFamily="34" charset="0"/>
            </a:endParaRPr>
          </a:p>
          <a:p>
            <a:pPr algn="just"/>
            <a:r>
              <a:rPr lang="es-ES" dirty="0" smtClean="0">
                <a:latin typeface="Candara" pitchFamily="34" charset="0"/>
              </a:rPr>
              <a:t>En la reunión el estudiante recibirá los documentos originales con el formato ON LINE con las firmas respectivas y la carta de presentación firmada por el director de la ORI.  El estudiante debe revisar el expediente y adjuntar los requisitos adicionales y enviar la </a:t>
            </a:r>
            <a:r>
              <a:rPr lang="es-ES" dirty="0">
                <a:latin typeface="Candara" pitchFamily="34" charset="0"/>
              </a:rPr>
              <a:t>documentación a la universidad de </a:t>
            </a:r>
            <a:r>
              <a:rPr lang="es-ES" dirty="0" smtClean="0">
                <a:latin typeface="Candara" pitchFamily="34" charset="0"/>
              </a:rPr>
              <a:t>destino.</a:t>
            </a:r>
          </a:p>
          <a:p>
            <a:pPr algn="just"/>
            <a:endParaRPr lang="es-ES" dirty="0" smtClean="0">
              <a:latin typeface="Candara" pitchFamily="34" charset="0"/>
            </a:endParaRPr>
          </a:p>
          <a:p>
            <a:pPr algn="just"/>
            <a:r>
              <a:rPr lang="es-ES" dirty="0" smtClean="0">
                <a:latin typeface="Candara" pitchFamily="34" charset="0"/>
              </a:rPr>
              <a:t>Ser </a:t>
            </a:r>
            <a:r>
              <a:rPr lang="es-ES" dirty="0" smtClean="0">
                <a:latin typeface="Candara" pitchFamily="34" charset="0"/>
              </a:rPr>
              <a:t>preseleccionado no significa que ya se esté aceptado.  La institución destino es quien informará por cualquier medio la aceptación  final del </a:t>
            </a:r>
            <a:r>
              <a:rPr lang="es-ES" dirty="0" err="1" smtClean="0">
                <a:latin typeface="Candara" pitchFamily="34" charset="0"/>
              </a:rPr>
              <a:t>aplicante</a:t>
            </a:r>
            <a:endParaRPr lang="es-ES" dirty="0">
              <a:latin typeface="Candar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86000" y="3124200"/>
            <a:ext cx="6172200" cy="1893888"/>
          </a:xfrm>
        </p:spPr>
        <p:txBody>
          <a:bodyPr>
            <a:normAutofit/>
          </a:bodyPr>
          <a:lstStyle/>
          <a:p>
            <a:pPr eaLnBrk="1" fontAlgn="auto" hangingPunct="1">
              <a:spcAft>
                <a:spcPts val="0"/>
              </a:spcAft>
              <a:defRPr/>
            </a:pPr>
            <a:r>
              <a:rPr lang="es-ES" sz="3600" dirty="0" smtClean="0">
                <a:latin typeface="Candara" pitchFamily="34" charset="0"/>
              </a:rPr>
              <a:t>SI he sido </a:t>
            </a:r>
            <a:r>
              <a:rPr lang="es-ES" sz="3600" dirty="0" smtClean="0">
                <a:latin typeface="Candara" pitchFamily="34" charset="0"/>
              </a:rPr>
              <a:t>preseleccionado</a:t>
            </a:r>
            <a:br>
              <a:rPr lang="es-ES" sz="3600" dirty="0" smtClean="0">
                <a:latin typeface="Candara" pitchFamily="34" charset="0"/>
              </a:rPr>
            </a:br>
            <a:r>
              <a:rPr lang="es-ES" sz="3600" dirty="0" smtClean="0">
                <a:latin typeface="Candara" pitchFamily="34" charset="0"/>
              </a:rPr>
              <a:t>¿</a:t>
            </a:r>
            <a:r>
              <a:rPr lang="es-ES" sz="3600" dirty="0" smtClean="0">
                <a:latin typeface="Candara" pitchFamily="34" charset="0"/>
              </a:rPr>
              <a:t>qué debo hacer?</a:t>
            </a:r>
            <a:endParaRPr lang="es-CO" sz="3600" dirty="0">
              <a:latin typeface="Candar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Título"/>
          <p:cNvSpPr txBox="1">
            <a:spLocks/>
          </p:cNvSpPr>
          <p:nvPr/>
        </p:nvSpPr>
        <p:spPr>
          <a:xfrm>
            <a:off x="2843808" y="404664"/>
            <a:ext cx="4240088" cy="936104"/>
          </a:xfrm>
          <a:prstGeom prst="rect">
            <a:avLst/>
          </a:prstGeom>
        </p:spPr>
        <p:txBody>
          <a:bodyPr vert="horz" anchor="b">
            <a:normAutofit fontScale="92500" lnSpcReduction="20000"/>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CO" sz="2000" b="1" i="0" u="none" strike="noStrike" kern="1200" cap="small" spc="0" normalizeH="0" baseline="0" noProof="0" dirty="0" smtClean="0">
                <a:ln>
                  <a:noFill/>
                </a:ln>
                <a:solidFill>
                  <a:schemeClr val="tx2"/>
                </a:solidFill>
                <a:effectLst/>
                <a:uLnTx/>
                <a:uFillTx/>
                <a:latin typeface="+mj-lt"/>
                <a:ea typeface="+mj-ea"/>
                <a:cs typeface="+mj-cs"/>
              </a:rPr>
              <a:t/>
            </a:r>
            <a:br>
              <a:rPr kumimoji="0" lang="es-CO" sz="2000" b="1" i="0" u="none" strike="noStrike" kern="1200" cap="small" spc="0" normalizeH="0" baseline="0" noProof="0" dirty="0" smtClean="0">
                <a:ln>
                  <a:noFill/>
                </a:ln>
                <a:solidFill>
                  <a:schemeClr val="tx2"/>
                </a:solidFill>
                <a:effectLst/>
                <a:uLnTx/>
                <a:uFillTx/>
                <a:latin typeface="+mj-lt"/>
                <a:ea typeface="+mj-ea"/>
                <a:cs typeface="+mj-cs"/>
              </a:rPr>
            </a:br>
            <a:r>
              <a:rPr kumimoji="0" lang="es-CO" sz="5100" b="1" i="0" u="none" strike="noStrike" kern="1200" cap="small" spc="0" normalizeH="0" baseline="0" noProof="0" dirty="0" smtClean="0">
                <a:ln>
                  <a:noFill/>
                </a:ln>
                <a:solidFill>
                  <a:schemeClr val="tx2"/>
                </a:solidFill>
                <a:effectLst/>
                <a:uLnTx/>
                <a:uFillTx/>
                <a:latin typeface="Candara" pitchFamily="34" charset="0"/>
                <a:ea typeface="+mj-ea"/>
                <a:cs typeface="+mj-cs"/>
              </a:rPr>
              <a:t>Qué </a:t>
            </a:r>
            <a:r>
              <a:rPr kumimoji="0" lang="es-CO" sz="5100" b="1" i="0" u="none" strike="noStrike" kern="1200" cap="small" spc="0" normalizeH="0" baseline="0" noProof="0" dirty="0" smtClean="0">
                <a:ln>
                  <a:noFill/>
                </a:ln>
                <a:solidFill>
                  <a:schemeClr val="tx2"/>
                </a:solidFill>
                <a:effectLst/>
                <a:uLnTx/>
                <a:uFillTx/>
                <a:latin typeface="Candara" pitchFamily="34" charset="0"/>
                <a:ea typeface="+mj-ea"/>
                <a:cs typeface="+mj-cs"/>
              </a:rPr>
              <a:t>debe </a:t>
            </a:r>
            <a:r>
              <a:rPr kumimoji="0" lang="es-CO" sz="5100" b="1" i="0" u="none" strike="noStrike" kern="1200" cap="small" spc="0" normalizeH="0" baseline="0" noProof="0" dirty="0" smtClean="0">
                <a:ln>
                  <a:noFill/>
                </a:ln>
                <a:solidFill>
                  <a:schemeClr val="tx2"/>
                </a:solidFill>
                <a:effectLst/>
                <a:uLnTx/>
                <a:uFillTx/>
                <a:latin typeface="Candara" pitchFamily="34" charset="0"/>
                <a:ea typeface="+mj-ea"/>
                <a:cs typeface="+mj-cs"/>
              </a:rPr>
              <a:t>hacer?</a:t>
            </a:r>
            <a:endParaRPr kumimoji="0" lang="es-CO" sz="5100" b="1" i="0" u="none" strike="noStrike" kern="1200" cap="small" spc="0" normalizeH="0" baseline="0" noProof="0" dirty="0">
              <a:ln>
                <a:noFill/>
              </a:ln>
              <a:solidFill>
                <a:schemeClr val="tx2"/>
              </a:solidFill>
              <a:effectLst/>
              <a:uLnTx/>
              <a:uFillTx/>
              <a:latin typeface="Candara" pitchFamily="34" charset="0"/>
              <a:ea typeface="+mj-ea"/>
              <a:cs typeface="+mj-cs"/>
            </a:endParaRPr>
          </a:p>
        </p:txBody>
      </p:sp>
      <p:sp>
        <p:nvSpPr>
          <p:cNvPr id="5" name="6 CuadroTexto"/>
          <p:cNvSpPr txBox="1">
            <a:spLocks noChangeArrowheads="1"/>
          </p:cNvSpPr>
          <p:nvPr/>
        </p:nvSpPr>
        <p:spPr bwMode="auto">
          <a:xfrm>
            <a:off x="2195736" y="1916832"/>
            <a:ext cx="5904656" cy="3970318"/>
          </a:xfrm>
          <a:prstGeom prst="rect">
            <a:avLst/>
          </a:prstGeom>
          <a:noFill/>
          <a:ln w="9525">
            <a:noFill/>
            <a:miter lim="800000"/>
            <a:headEnd/>
            <a:tailEnd/>
          </a:ln>
        </p:spPr>
        <p:txBody>
          <a:bodyPr wrap="square">
            <a:spAutoFit/>
          </a:bodyPr>
          <a:lstStyle/>
          <a:p>
            <a:pPr algn="just"/>
            <a:r>
              <a:rPr lang="es-ES" dirty="0" smtClean="0">
                <a:latin typeface="Candara" pitchFamily="34" charset="0"/>
              </a:rPr>
              <a:t>1- Revisar la documentación que el Programa de Movilidad Académica me ha devuelto y la carta de presentación</a:t>
            </a:r>
          </a:p>
          <a:p>
            <a:pPr algn="just"/>
            <a:endParaRPr lang="es-ES" dirty="0" smtClean="0">
              <a:latin typeface="Candara" pitchFamily="34" charset="0"/>
            </a:endParaRPr>
          </a:p>
          <a:p>
            <a:pPr algn="just"/>
            <a:r>
              <a:rPr lang="es-ES" dirty="0" smtClean="0">
                <a:latin typeface="Candara" pitchFamily="34" charset="0"/>
              </a:rPr>
              <a:t>2. Leer cuidadosamente la guía de la Universidad de destino y alistar los documentos adicionales, por ejemplo, copia del pasaporte, formularios de aplicación, entre otros</a:t>
            </a:r>
          </a:p>
          <a:p>
            <a:pPr algn="just"/>
            <a:endParaRPr lang="es-ES" dirty="0" smtClean="0">
              <a:latin typeface="Candara" pitchFamily="34" charset="0"/>
            </a:endParaRPr>
          </a:p>
          <a:p>
            <a:pPr algn="just"/>
            <a:r>
              <a:rPr lang="es-ES" dirty="0" smtClean="0">
                <a:latin typeface="Candara" pitchFamily="34" charset="0"/>
              </a:rPr>
              <a:t>3. Tener en cuenta la fecha límite de entrega de los documentos en la Universidad de destino</a:t>
            </a:r>
          </a:p>
          <a:p>
            <a:pPr algn="just"/>
            <a:endParaRPr lang="es-ES" dirty="0" smtClean="0">
              <a:latin typeface="Candara" pitchFamily="34" charset="0"/>
            </a:endParaRPr>
          </a:p>
          <a:p>
            <a:pPr algn="just"/>
            <a:r>
              <a:rPr lang="es-ES" dirty="0" smtClean="0">
                <a:latin typeface="Candara" pitchFamily="34" charset="0"/>
              </a:rPr>
              <a:t>4. Enviar por correo certificado la carta de presentación junto con los documentos completos a la Universidad de destino.</a:t>
            </a:r>
          </a:p>
          <a:p>
            <a:pPr algn="just"/>
            <a:endParaRPr lang="es-ES" dirty="0" smtClean="0">
              <a:latin typeface="Candara"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195736" y="188640"/>
            <a:ext cx="6172200" cy="1080120"/>
          </a:xfrm>
        </p:spPr>
        <p:txBody>
          <a:bodyPr>
            <a:normAutofit/>
          </a:bodyPr>
          <a:lstStyle/>
          <a:p>
            <a:r>
              <a:rPr lang="es-CO" sz="2400" dirty="0" smtClean="0">
                <a:latin typeface="Candara" pitchFamily="34" charset="0"/>
              </a:rPr>
              <a:t>¿Cómo, cuándo y en dónde recibiré respuesta?</a:t>
            </a:r>
            <a:endParaRPr lang="es-CO" sz="2400" dirty="0">
              <a:latin typeface="Candara" pitchFamily="34" charset="0"/>
            </a:endParaRPr>
          </a:p>
        </p:txBody>
      </p:sp>
      <p:sp>
        <p:nvSpPr>
          <p:cNvPr id="5" name="4 Subtítulo"/>
          <p:cNvSpPr>
            <a:spLocks noGrp="1"/>
          </p:cNvSpPr>
          <p:nvPr>
            <p:ph type="subTitle" idx="1"/>
          </p:nvPr>
        </p:nvSpPr>
        <p:spPr>
          <a:xfrm>
            <a:off x="2267744" y="1700808"/>
            <a:ext cx="6172200" cy="4464496"/>
          </a:xfrm>
        </p:spPr>
        <p:txBody>
          <a:bodyPr/>
          <a:lstStyle/>
          <a:p>
            <a:pPr lvl="0"/>
            <a:r>
              <a:rPr lang="es-ES" b="0" dirty="0" smtClean="0">
                <a:solidFill>
                  <a:schemeClr val="tx1"/>
                </a:solidFill>
                <a:latin typeface="Candara" pitchFamily="34" charset="0"/>
              </a:rPr>
              <a:t>Cuándo? </a:t>
            </a:r>
          </a:p>
          <a:p>
            <a:pPr lvl="0"/>
            <a:r>
              <a:rPr lang="es-ES" b="0" dirty="0" smtClean="0">
                <a:solidFill>
                  <a:schemeClr val="tx1"/>
                </a:solidFill>
                <a:latin typeface="Candara" pitchFamily="34" charset="0"/>
              </a:rPr>
              <a:t>Dos (2) meses después de realizada la aplicación en la universidad destino.</a:t>
            </a:r>
            <a:endParaRPr lang="es-CO" b="0" dirty="0" smtClean="0">
              <a:solidFill>
                <a:schemeClr val="tx1"/>
              </a:solidFill>
              <a:latin typeface="Candara" pitchFamily="34" charset="0"/>
            </a:endParaRPr>
          </a:p>
          <a:p>
            <a:pPr lvl="0"/>
            <a:endParaRPr lang="es-ES" b="0" dirty="0" smtClean="0">
              <a:solidFill>
                <a:schemeClr val="tx1"/>
              </a:solidFill>
              <a:latin typeface="Candara" pitchFamily="34" charset="0"/>
            </a:endParaRPr>
          </a:p>
          <a:p>
            <a:pPr lvl="0"/>
            <a:r>
              <a:rPr lang="es-ES" b="0" dirty="0" smtClean="0">
                <a:solidFill>
                  <a:schemeClr val="tx1"/>
                </a:solidFill>
                <a:latin typeface="Candara" pitchFamily="34" charset="0"/>
              </a:rPr>
              <a:t>Cómo?: </a:t>
            </a:r>
          </a:p>
          <a:p>
            <a:pPr lvl="0"/>
            <a:r>
              <a:rPr lang="es-ES" b="0" dirty="0" smtClean="0">
                <a:solidFill>
                  <a:schemeClr val="tx1"/>
                </a:solidFill>
                <a:latin typeface="Candara" pitchFamily="34" charset="0"/>
              </a:rPr>
              <a:t>Seré  notificado  a  través de  mi  correo  electrónico  institucional.</a:t>
            </a:r>
            <a:endParaRPr lang="es-CO" b="0" dirty="0" smtClean="0">
              <a:solidFill>
                <a:schemeClr val="tx1"/>
              </a:solidFill>
              <a:latin typeface="Candara" pitchFamily="34" charset="0"/>
            </a:endParaRPr>
          </a:p>
          <a:p>
            <a:pPr lvl="0"/>
            <a:endParaRPr lang="es-ES" b="0" dirty="0" smtClean="0">
              <a:solidFill>
                <a:schemeClr val="tx1"/>
              </a:solidFill>
              <a:latin typeface="Candara" pitchFamily="34" charset="0"/>
            </a:endParaRPr>
          </a:p>
          <a:p>
            <a:pPr lvl="0"/>
            <a:r>
              <a:rPr lang="es-ES" b="0" dirty="0" smtClean="0">
                <a:solidFill>
                  <a:schemeClr val="tx1"/>
                </a:solidFill>
                <a:latin typeface="Candara" pitchFamily="34" charset="0"/>
              </a:rPr>
              <a:t>Dónde?: en el Programa de Movilidad Académica, ubicado en la Unidad Camilo Torres, bloque C, módulo 5, oficina 801</a:t>
            </a:r>
            <a:endParaRPr lang="es-CO" b="0" dirty="0" smtClean="0">
              <a:solidFill>
                <a:schemeClr val="tx1"/>
              </a:solidFill>
              <a:latin typeface="Candara" pitchFamily="34" charset="0"/>
            </a:endParaRPr>
          </a:p>
          <a:p>
            <a:endParaRPr lang="es-CO"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95736" y="260648"/>
            <a:ext cx="6172200" cy="1080120"/>
          </a:xfrm>
        </p:spPr>
        <p:txBody>
          <a:bodyPr>
            <a:normAutofit/>
          </a:bodyPr>
          <a:lstStyle/>
          <a:p>
            <a:pPr lvl="0"/>
            <a:r>
              <a:rPr lang="es-ES" dirty="0" smtClean="0">
                <a:latin typeface="Candara" pitchFamily="34" charset="0"/>
              </a:rPr>
              <a:t>DEBO BUSCAR ASESORÍA SOBRE:</a:t>
            </a:r>
            <a:r>
              <a:rPr lang="es-CO" dirty="0" smtClean="0"/>
              <a:t/>
            </a:r>
            <a:br>
              <a:rPr lang="es-CO" dirty="0" smtClean="0"/>
            </a:br>
            <a:endParaRPr lang="es-CO" dirty="0"/>
          </a:p>
        </p:txBody>
      </p:sp>
      <p:sp>
        <p:nvSpPr>
          <p:cNvPr id="3" name="2 Subtítulo"/>
          <p:cNvSpPr>
            <a:spLocks noGrp="1"/>
          </p:cNvSpPr>
          <p:nvPr>
            <p:ph type="subTitle" idx="1"/>
          </p:nvPr>
        </p:nvSpPr>
        <p:spPr>
          <a:xfrm>
            <a:off x="2339752" y="1412776"/>
            <a:ext cx="6172200" cy="4752528"/>
          </a:xfrm>
        </p:spPr>
        <p:txBody>
          <a:bodyPr/>
          <a:lstStyle/>
          <a:p>
            <a:pPr lvl="0">
              <a:buFont typeface="Arial" pitchFamily="34" charset="0"/>
              <a:buChar char="•"/>
            </a:pPr>
            <a:r>
              <a:rPr lang="es-ES" b="0" dirty="0" smtClean="0">
                <a:solidFill>
                  <a:schemeClr val="tx1"/>
                </a:solidFill>
                <a:latin typeface="Candara" pitchFamily="34" charset="0"/>
              </a:rPr>
              <a:t>Trámite y costo del pasaporte:	</a:t>
            </a:r>
            <a:endParaRPr lang="es-CO" b="0" dirty="0" smtClean="0">
              <a:solidFill>
                <a:schemeClr val="tx1"/>
              </a:solidFill>
              <a:latin typeface="Candara" pitchFamily="34" charset="0"/>
            </a:endParaRPr>
          </a:p>
          <a:p>
            <a:pPr lvl="0"/>
            <a:r>
              <a:rPr lang="es-ES" b="0" i="1" dirty="0" smtClean="0">
                <a:solidFill>
                  <a:schemeClr val="tx1"/>
                </a:solidFill>
                <a:latin typeface="Candara" pitchFamily="34" charset="0"/>
              </a:rPr>
              <a:t>  www.cancilleria.gov.co</a:t>
            </a:r>
            <a:r>
              <a:rPr lang="es-ES" b="0" dirty="0" smtClean="0">
                <a:solidFill>
                  <a:schemeClr val="tx1"/>
                </a:solidFill>
                <a:latin typeface="Candara" pitchFamily="34" charset="0"/>
              </a:rPr>
              <a:t>; Teléfono: </a:t>
            </a:r>
            <a:r>
              <a:rPr lang="es-ES" b="0" dirty="0" smtClean="0">
                <a:solidFill>
                  <a:schemeClr val="tx1"/>
                </a:solidFill>
                <a:latin typeface="Candara" pitchFamily="34" charset="0"/>
              </a:rPr>
              <a:t>018000-911026</a:t>
            </a:r>
          </a:p>
          <a:p>
            <a:pPr lvl="0">
              <a:buFont typeface="Arial" pitchFamily="34" charset="0"/>
              <a:buChar char="•"/>
            </a:pPr>
            <a:r>
              <a:rPr lang="es-ES" b="0" dirty="0" smtClean="0">
                <a:solidFill>
                  <a:schemeClr val="tx1"/>
                </a:solidFill>
                <a:latin typeface="Candara" pitchFamily="34" charset="0"/>
              </a:rPr>
              <a:t>Trámite </a:t>
            </a:r>
            <a:r>
              <a:rPr lang="es-ES" b="0" dirty="0" smtClean="0">
                <a:solidFill>
                  <a:schemeClr val="tx1"/>
                </a:solidFill>
                <a:latin typeface="Candara" pitchFamily="34" charset="0"/>
              </a:rPr>
              <a:t>y costo de la visa: Depende de cada consulado del país destino, verificar pagina Web respectiva. </a:t>
            </a:r>
            <a:endParaRPr lang="es-CO" b="0" dirty="0" smtClean="0">
              <a:solidFill>
                <a:schemeClr val="tx1"/>
              </a:solidFill>
              <a:latin typeface="Candara" pitchFamily="34" charset="0"/>
            </a:endParaRPr>
          </a:p>
          <a:p>
            <a:pPr lvl="0">
              <a:buFont typeface="Arial" pitchFamily="34" charset="0"/>
              <a:buChar char="•"/>
            </a:pPr>
            <a:r>
              <a:rPr lang="es-ES" b="0" dirty="0" smtClean="0">
                <a:solidFill>
                  <a:schemeClr val="tx1"/>
                </a:solidFill>
                <a:latin typeface="Candara" pitchFamily="34" charset="0"/>
              </a:rPr>
              <a:t>Trámite y costo del tiquete aéreo y seguro médico internacional</a:t>
            </a:r>
            <a:r>
              <a:rPr lang="es-ES" b="0" dirty="0" smtClean="0">
                <a:solidFill>
                  <a:schemeClr val="tx1"/>
                </a:solidFill>
                <a:latin typeface="Candara" pitchFamily="34" charset="0"/>
              </a:rPr>
              <a:t>.</a:t>
            </a:r>
          </a:p>
          <a:p>
            <a:pPr lvl="0">
              <a:buFont typeface="Arial" pitchFamily="34" charset="0"/>
              <a:buChar char="•"/>
            </a:pPr>
            <a:r>
              <a:rPr lang="es-ES" b="0" dirty="0" smtClean="0">
                <a:solidFill>
                  <a:schemeClr val="tx1"/>
                </a:solidFill>
                <a:latin typeface="Candara" pitchFamily="34" charset="0"/>
              </a:rPr>
              <a:t>Asesoría  </a:t>
            </a:r>
            <a:r>
              <a:rPr lang="es-ES" b="0" dirty="0" smtClean="0">
                <a:solidFill>
                  <a:schemeClr val="tx1"/>
                </a:solidFill>
                <a:latin typeface="Candara" pitchFamily="34" charset="0"/>
              </a:rPr>
              <a:t>sobre  el costo  de  la  vida en el país de destino: hospedaje, alimentación, transporte.  </a:t>
            </a:r>
            <a:r>
              <a:rPr lang="es-ES" b="0" i="1" dirty="0" smtClean="0">
                <a:solidFill>
                  <a:schemeClr val="tx1"/>
                </a:solidFill>
                <a:latin typeface="Candara" pitchFamily="34" charset="0"/>
                <a:hlinkClick r:id="rId2"/>
              </a:rPr>
              <a:t>http://</a:t>
            </a:r>
            <a:r>
              <a:rPr lang="es-ES" b="0" i="1" dirty="0" smtClean="0">
                <a:solidFill>
                  <a:schemeClr val="tx1"/>
                </a:solidFill>
                <a:latin typeface="Candara" pitchFamily="34" charset="0"/>
                <a:hlinkClick r:id="rId2"/>
              </a:rPr>
              <a:t>pecx.com/index.pl/portada</a:t>
            </a:r>
            <a:endParaRPr lang="es-ES" b="0" i="1" dirty="0" smtClean="0">
              <a:solidFill>
                <a:schemeClr val="tx1"/>
              </a:solidFill>
              <a:latin typeface="Candara" pitchFamily="34" charset="0"/>
            </a:endParaRPr>
          </a:p>
          <a:p>
            <a:pPr lvl="0">
              <a:buFont typeface="Arial" pitchFamily="34" charset="0"/>
              <a:buChar char="•"/>
            </a:pPr>
            <a:r>
              <a:rPr lang="es-ES" b="0" dirty="0" smtClean="0">
                <a:solidFill>
                  <a:schemeClr val="tx1"/>
                </a:solidFill>
                <a:latin typeface="Candara" pitchFamily="34" charset="0"/>
              </a:rPr>
              <a:t>Cambio </a:t>
            </a:r>
            <a:r>
              <a:rPr lang="es-ES" b="0" dirty="0" smtClean="0">
                <a:solidFill>
                  <a:schemeClr val="tx1"/>
                </a:solidFill>
                <a:latin typeface="Candara" pitchFamily="34" charset="0"/>
              </a:rPr>
              <a:t>de la divisa.</a:t>
            </a:r>
            <a:endParaRPr lang="es-CO" b="0" dirty="0" smtClean="0">
              <a:solidFill>
                <a:schemeClr val="tx1"/>
              </a:solidFill>
              <a:latin typeface="Candara" pitchFamily="34" charset="0"/>
            </a:endParaRPr>
          </a:p>
          <a:p>
            <a:pPr lvl="0">
              <a:buFont typeface="Arial" pitchFamily="34" charset="0"/>
              <a:buChar char="•"/>
            </a:pPr>
            <a:r>
              <a:rPr lang="es-ES" b="0" dirty="0" smtClean="0">
                <a:solidFill>
                  <a:schemeClr val="tx1"/>
                </a:solidFill>
                <a:latin typeface="Candara" pitchFamily="34" charset="0"/>
              </a:rPr>
              <a:t>Pago de otros costos académicos: depende de la Universidad de destino </a:t>
            </a:r>
            <a:endParaRPr lang="es-CO" b="0" dirty="0" smtClean="0">
              <a:solidFill>
                <a:schemeClr val="tx1"/>
              </a:solidFill>
              <a:latin typeface="Candara" pitchFamily="34" charset="0"/>
            </a:endParaRPr>
          </a:p>
          <a:p>
            <a:endParaRPr lang="es-C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339752" y="404664"/>
            <a:ext cx="6172200" cy="792088"/>
          </a:xfrm>
        </p:spPr>
        <p:txBody>
          <a:bodyPr>
            <a:normAutofit fontScale="90000"/>
          </a:bodyPr>
          <a:lstStyle/>
          <a:p>
            <a:pPr lvl="0"/>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latin typeface="Candara" pitchFamily="34" charset="0"/>
              </a:rPr>
              <a:t>PREGUNTAS </a:t>
            </a:r>
            <a:r>
              <a:rPr lang="es-ES" dirty="0" smtClean="0">
                <a:latin typeface="Candara" pitchFamily="34" charset="0"/>
              </a:rPr>
              <a:t>IMPORTANTES</a:t>
            </a:r>
            <a:r>
              <a:rPr lang="es-CO" dirty="0" smtClean="0">
                <a:latin typeface="Candara" pitchFamily="34" charset="0"/>
              </a:rPr>
              <a:t/>
            </a:r>
            <a:br>
              <a:rPr lang="es-CO" dirty="0" smtClean="0">
                <a:latin typeface="Candara" pitchFamily="34" charset="0"/>
              </a:rPr>
            </a:br>
            <a:endParaRPr lang="es-CO" dirty="0">
              <a:latin typeface="Candara" pitchFamily="34" charset="0"/>
            </a:endParaRPr>
          </a:p>
        </p:txBody>
      </p:sp>
      <p:sp>
        <p:nvSpPr>
          <p:cNvPr id="5" name="4 Subtítulo"/>
          <p:cNvSpPr>
            <a:spLocks noGrp="1"/>
          </p:cNvSpPr>
          <p:nvPr>
            <p:ph type="subTitle" idx="1"/>
          </p:nvPr>
        </p:nvSpPr>
        <p:spPr>
          <a:xfrm>
            <a:off x="2286000" y="1196752"/>
            <a:ext cx="6172200" cy="3816424"/>
          </a:xfrm>
        </p:spPr>
        <p:txBody>
          <a:bodyPr/>
          <a:lstStyle/>
          <a:p>
            <a:pPr lvl="0"/>
            <a:endParaRPr lang="es-ES" dirty="0" smtClean="0"/>
          </a:p>
          <a:p>
            <a:pPr lvl="0"/>
            <a:r>
              <a:rPr lang="es-ES" b="0" dirty="0" smtClean="0">
                <a:solidFill>
                  <a:schemeClr val="tx1"/>
                </a:solidFill>
                <a:latin typeface="Candara" pitchFamily="34" charset="0"/>
              </a:rPr>
              <a:t>Después de hacer el presupuesto total del intercambio: </a:t>
            </a:r>
          </a:p>
          <a:p>
            <a:pPr lvl="0"/>
            <a:endParaRPr lang="es-CO" b="0" dirty="0" smtClean="0">
              <a:solidFill>
                <a:schemeClr val="tx1"/>
              </a:solidFill>
              <a:latin typeface="Candara" pitchFamily="34" charset="0"/>
            </a:endParaRPr>
          </a:p>
          <a:p>
            <a:pPr lvl="0"/>
            <a:r>
              <a:rPr lang="es-ES" b="0" dirty="0" smtClean="0">
                <a:solidFill>
                  <a:schemeClr val="tx1"/>
                </a:solidFill>
                <a:latin typeface="Candara" pitchFamily="34" charset="0"/>
              </a:rPr>
              <a:t>¿Puedo costear el intercambio?</a:t>
            </a:r>
          </a:p>
          <a:p>
            <a:pPr lvl="0"/>
            <a:endParaRPr lang="es-CO" b="0" dirty="0" smtClean="0">
              <a:solidFill>
                <a:schemeClr val="tx1"/>
              </a:solidFill>
              <a:latin typeface="Candara" pitchFamily="34" charset="0"/>
            </a:endParaRPr>
          </a:p>
          <a:p>
            <a:pPr lvl="0"/>
            <a:r>
              <a:rPr lang="es-ES" b="0" dirty="0" smtClean="0">
                <a:solidFill>
                  <a:schemeClr val="tx1"/>
                </a:solidFill>
                <a:latin typeface="Candara" pitchFamily="34" charset="0"/>
              </a:rPr>
              <a:t>¿Existen alternativas de financiación?</a:t>
            </a:r>
          </a:p>
          <a:p>
            <a:pPr lvl="0"/>
            <a:endParaRPr lang="es-CO" b="0" dirty="0" smtClean="0">
              <a:solidFill>
                <a:schemeClr val="tx1"/>
              </a:solidFill>
              <a:latin typeface="Candara" pitchFamily="34" charset="0"/>
            </a:endParaRPr>
          </a:p>
          <a:p>
            <a:pPr lvl="0"/>
            <a:r>
              <a:rPr lang="es-ES" b="0" dirty="0" smtClean="0">
                <a:solidFill>
                  <a:schemeClr val="tx1"/>
                </a:solidFill>
                <a:latin typeface="Candara" pitchFamily="34" charset="0"/>
              </a:rPr>
              <a:t>¿Ofertas de crédito educativo?</a:t>
            </a:r>
            <a:endParaRPr lang="es-CO" b="0" dirty="0" smtClean="0">
              <a:solidFill>
                <a:schemeClr val="tx1"/>
              </a:solidFill>
              <a:latin typeface="Candara" pitchFamily="34" charset="0"/>
            </a:endParaRPr>
          </a:p>
          <a:p>
            <a:endParaRPr lang="es-CO" b="0" dirty="0">
              <a:solidFill>
                <a:schemeClr val="tx1"/>
              </a:solidFill>
              <a:latin typeface="Candara"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123728" y="188640"/>
            <a:ext cx="6172200" cy="792088"/>
          </a:xfrm>
        </p:spPr>
        <p:txBody>
          <a:bodyPr>
            <a:normAutofit/>
          </a:bodyPr>
          <a:lstStyle/>
          <a:p>
            <a:pPr algn="ctr"/>
            <a:r>
              <a:rPr lang="es-ES" dirty="0" smtClean="0"/>
              <a:t>¿</a:t>
            </a:r>
            <a:r>
              <a:rPr lang="es-ES" dirty="0" smtClean="0">
                <a:latin typeface="Candara" pitchFamily="34" charset="0"/>
              </a:rPr>
              <a:t>QUÉ </a:t>
            </a:r>
            <a:r>
              <a:rPr lang="es-ES" dirty="0" smtClean="0">
                <a:latin typeface="Candara" pitchFamily="34" charset="0"/>
              </a:rPr>
              <a:t>HACER SI ES ACEPTADO</a:t>
            </a:r>
            <a:r>
              <a:rPr lang="es-ES" dirty="0" smtClean="0"/>
              <a:t>?</a:t>
            </a:r>
            <a:endParaRPr lang="es-CO" dirty="0"/>
          </a:p>
        </p:txBody>
      </p:sp>
      <p:sp>
        <p:nvSpPr>
          <p:cNvPr id="5" name="4 Subtítulo"/>
          <p:cNvSpPr>
            <a:spLocks noGrp="1"/>
          </p:cNvSpPr>
          <p:nvPr>
            <p:ph type="subTitle" idx="1"/>
          </p:nvPr>
        </p:nvSpPr>
        <p:spPr>
          <a:xfrm>
            <a:off x="2123728" y="1340768"/>
            <a:ext cx="6336704" cy="4464496"/>
          </a:xfrm>
        </p:spPr>
        <p:txBody>
          <a:bodyPr/>
          <a:lstStyle/>
          <a:p>
            <a:pPr lvl="0"/>
            <a:r>
              <a:rPr lang="es-ES" b="0" dirty="0" smtClean="0">
                <a:solidFill>
                  <a:schemeClr val="tx1"/>
                </a:solidFill>
                <a:latin typeface="Candara" pitchFamily="34" charset="0"/>
              </a:rPr>
              <a:t>1. Alistar: </a:t>
            </a:r>
            <a:r>
              <a:rPr lang="es-ES" b="0" dirty="0" smtClean="0">
                <a:solidFill>
                  <a:schemeClr val="tx1"/>
                </a:solidFill>
                <a:latin typeface="Candara" pitchFamily="34" charset="0"/>
              </a:rPr>
              <a:t>visa</a:t>
            </a:r>
            <a:r>
              <a:rPr lang="es-ES" b="0" dirty="0" smtClean="0">
                <a:solidFill>
                  <a:schemeClr val="tx1"/>
                </a:solidFill>
                <a:latin typeface="Candara" pitchFamily="34" charset="0"/>
              </a:rPr>
              <a:t>, </a:t>
            </a:r>
            <a:r>
              <a:rPr lang="es-ES" b="0" dirty="0" smtClean="0">
                <a:solidFill>
                  <a:schemeClr val="tx1"/>
                </a:solidFill>
                <a:latin typeface="Candara" pitchFamily="34" charset="0"/>
              </a:rPr>
              <a:t>tiquete </a:t>
            </a:r>
            <a:r>
              <a:rPr lang="es-ES" b="0" dirty="0" smtClean="0">
                <a:solidFill>
                  <a:schemeClr val="tx1"/>
                </a:solidFill>
                <a:latin typeface="Candara" pitchFamily="34" charset="0"/>
              </a:rPr>
              <a:t>y </a:t>
            </a:r>
            <a:r>
              <a:rPr lang="es-ES" b="0" dirty="0" smtClean="0">
                <a:solidFill>
                  <a:schemeClr val="tx1"/>
                </a:solidFill>
                <a:latin typeface="Candara" pitchFamily="34" charset="0"/>
              </a:rPr>
              <a:t>seguro </a:t>
            </a:r>
            <a:r>
              <a:rPr lang="es-ES" b="0" dirty="0" smtClean="0">
                <a:solidFill>
                  <a:schemeClr val="tx1"/>
                </a:solidFill>
                <a:latin typeface="Candara" pitchFamily="34" charset="0"/>
              </a:rPr>
              <a:t>médico internacional</a:t>
            </a:r>
            <a:endParaRPr lang="es-CO" b="0" dirty="0" smtClean="0">
              <a:solidFill>
                <a:schemeClr val="tx1"/>
              </a:solidFill>
              <a:latin typeface="Candara" pitchFamily="34" charset="0"/>
            </a:endParaRPr>
          </a:p>
          <a:p>
            <a:pPr lvl="0"/>
            <a:endParaRPr lang="es-ES" b="0" dirty="0" smtClean="0">
              <a:solidFill>
                <a:schemeClr val="tx1"/>
              </a:solidFill>
              <a:latin typeface="Candara" pitchFamily="34" charset="0"/>
            </a:endParaRPr>
          </a:p>
          <a:p>
            <a:pPr lvl="0"/>
            <a:r>
              <a:rPr lang="es-ES" b="0" dirty="0" smtClean="0">
                <a:solidFill>
                  <a:schemeClr val="tx1"/>
                </a:solidFill>
                <a:latin typeface="Candara" pitchFamily="34" charset="0"/>
              </a:rPr>
              <a:t>2. Solicitar el apoyo de la Oficina de Relaciones </a:t>
            </a:r>
            <a:r>
              <a:rPr lang="es-ES" b="0" dirty="0" smtClean="0">
                <a:solidFill>
                  <a:schemeClr val="tx1"/>
                </a:solidFill>
                <a:latin typeface="Candara" pitchFamily="34" charset="0"/>
              </a:rPr>
              <a:t>Internacionales </a:t>
            </a:r>
            <a:r>
              <a:rPr lang="es-ES" b="0" dirty="0" smtClean="0">
                <a:solidFill>
                  <a:schemeClr val="tx1"/>
                </a:solidFill>
                <a:latin typeface="Candara" pitchFamily="34" charset="0"/>
              </a:rPr>
              <a:t>ORI para ser presentado ante:</a:t>
            </a:r>
            <a:endParaRPr lang="es-CO" b="0" dirty="0" smtClean="0">
              <a:solidFill>
                <a:schemeClr val="tx1"/>
              </a:solidFill>
              <a:latin typeface="Candara" pitchFamily="34" charset="0"/>
            </a:endParaRPr>
          </a:p>
          <a:p>
            <a:pPr lvl="0"/>
            <a:endParaRPr lang="es-ES" b="0" dirty="0" smtClean="0">
              <a:solidFill>
                <a:schemeClr val="tx1"/>
              </a:solidFill>
              <a:latin typeface="Candara" pitchFamily="34" charset="0"/>
            </a:endParaRPr>
          </a:p>
          <a:p>
            <a:pPr lvl="0"/>
            <a:r>
              <a:rPr lang="es-ES" b="0" dirty="0" smtClean="0">
                <a:solidFill>
                  <a:schemeClr val="tx1"/>
                </a:solidFill>
                <a:latin typeface="Candara" pitchFamily="34" charset="0"/>
              </a:rPr>
              <a:t>- La embajada.  </a:t>
            </a:r>
            <a:r>
              <a:rPr lang="es-ES" b="0" i="1" dirty="0" smtClean="0">
                <a:solidFill>
                  <a:schemeClr val="tx1"/>
                </a:solidFill>
                <a:latin typeface="Candara" pitchFamily="34" charset="0"/>
                <a:hlinkClick r:id="rId2"/>
              </a:rPr>
              <a:t>www.ori.unal.edu.co</a:t>
            </a:r>
            <a:endParaRPr lang="es-CO" b="0" dirty="0" smtClean="0">
              <a:solidFill>
                <a:schemeClr val="tx1"/>
              </a:solidFill>
              <a:latin typeface="Candara" pitchFamily="34" charset="0"/>
            </a:endParaRPr>
          </a:p>
          <a:p>
            <a:pPr lvl="0"/>
            <a:endParaRPr lang="es-ES" b="0" dirty="0" smtClean="0">
              <a:solidFill>
                <a:schemeClr val="tx1"/>
              </a:solidFill>
              <a:latin typeface="Candara" pitchFamily="34" charset="0"/>
            </a:endParaRPr>
          </a:p>
          <a:p>
            <a:pPr lvl="0">
              <a:buFontTx/>
              <a:buChar char="-"/>
            </a:pPr>
            <a:r>
              <a:rPr lang="es-ES" b="0" dirty="0" smtClean="0">
                <a:solidFill>
                  <a:schemeClr val="tx1"/>
                </a:solidFill>
                <a:latin typeface="Candara" pitchFamily="34" charset="0"/>
              </a:rPr>
              <a:t>La Aeronáutica civil para acceder al descuento en el impuesto de salida del país: </a:t>
            </a:r>
            <a:r>
              <a:rPr lang="es-ES" b="0" i="1" dirty="0" smtClean="0">
                <a:solidFill>
                  <a:schemeClr val="tx1"/>
                </a:solidFill>
                <a:latin typeface="Candara" pitchFamily="34" charset="0"/>
                <a:hlinkClick r:id="rId2"/>
              </a:rPr>
              <a:t>www.ori.unal.edu.co</a:t>
            </a:r>
            <a:endParaRPr lang="es-CO" b="0" dirty="0" smtClean="0">
              <a:solidFill>
                <a:schemeClr val="tx1"/>
              </a:solidFill>
              <a:latin typeface="Candara" pitchFamily="34" charset="0"/>
            </a:endParaRPr>
          </a:p>
          <a:p>
            <a:pPr>
              <a:buFontTx/>
              <a:buChar char="-"/>
            </a:pPr>
            <a:endParaRPr lang="es-CO"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195736" y="188640"/>
            <a:ext cx="6172200" cy="1008112"/>
          </a:xfrm>
        </p:spPr>
        <p:txBody>
          <a:bodyPr>
            <a:normAutofit fontScale="90000"/>
          </a:bodyPr>
          <a:lstStyle/>
          <a:p>
            <a:pPr lvl="0" algn="ctr"/>
            <a:r>
              <a:rPr lang="es-ES" sz="2800" dirty="0" smtClean="0">
                <a:latin typeface="Candara" pitchFamily="34" charset="0"/>
              </a:rPr>
              <a:t>Qué tengo que dejar listo en la universidad nacional</a:t>
            </a:r>
            <a:r>
              <a:rPr lang="es-ES" sz="2000" dirty="0" smtClean="0">
                <a:latin typeface="Candara" pitchFamily="34" charset="0"/>
              </a:rPr>
              <a:t>?</a:t>
            </a:r>
            <a:r>
              <a:rPr lang="es-CO" sz="1800" dirty="0" smtClean="0"/>
              <a:t/>
            </a:r>
            <a:br>
              <a:rPr lang="es-CO" sz="1800" dirty="0" smtClean="0"/>
            </a:br>
            <a:endParaRPr lang="es-CO" sz="1800" dirty="0"/>
          </a:p>
        </p:txBody>
      </p:sp>
      <p:sp>
        <p:nvSpPr>
          <p:cNvPr id="5" name="4 Subtítulo"/>
          <p:cNvSpPr>
            <a:spLocks noGrp="1"/>
          </p:cNvSpPr>
          <p:nvPr>
            <p:ph type="subTitle" idx="1"/>
          </p:nvPr>
        </p:nvSpPr>
        <p:spPr>
          <a:xfrm>
            <a:off x="2267744" y="1340768"/>
            <a:ext cx="6172200" cy="4968552"/>
          </a:xfrm>
        </p:spPr>
        <p:txBody>
          <a:bodyPr/>
          <a:lstStyle/>
          <a:p>
            <a:pPr marL="342900" lvl="0" indent="-342900">
              <a:buFont typeface="+mj-lt"/>
              <a:buAutoNum type="arabicPeriod"/>
            </a:pPr>
            <a:r>
              <a:rPr lang="es-ES" b="0" dirty="0" smtClean="0">
                <a:solidFill>
                  <a:schemeClr val="tx1"/>
                </a:solidFill>
                <a:latin typeface="Candara" pitchFamily="34" charset="0"/>
              </a:rPr>
              <a:t>Debe pagar la matrícula del semestre correspondiente</a:t>
            </a:r>
            <a:endParaRPr lang="es-CO" b="0" dirty="0" smtClean="0">
              <a:solidFill>
                <a:schemeClr val="tx1"/>
              </a:solidFill>
              <a:latin typeface="Candara" pitchFamily="34" charset="0"/>
            </a:endParaRPr>
          </a:p>
          <a:p>
            <a:pPr marL="342900" lvl="0" indent="-342900">
              <a:buFont typeface="+mj-lt"/>
              <a:buAutoNum type="arabicPeriod"/>
            </a:pPr>
            <a:r>
              <a:rPr lang="es-ES" b="0" dirty="0" smtClean="0">
                <a:solidFill>
                  <a:schemeClr val="tx1"/>
                </a:solidFill>
                <a:latin typeface="Candara" pitchFamily="34" charset="0"/>
              </a:rPr>
              <a:t>Si planea culminar estudios de pregrado en la universidad de destino (tengo más del 75% de los créditos aprobados), puedo presentar la prueba Saber Pro (antes ECAES) antes de viajar al exterior, pues este examen es requisito para graduarme y para presentar estas pruebas fuera del país aún no hay calendario establecido ni ciudades específicas.</a:t>
            </a:r>
            <a:endParaRPr lang="es-CO" b="0" dirty="0" smtClean="0">
              <a:solidFill>
                <a:schemeClr val="tx1"/>
              </a:solidFill>
              <a:latin typeface="Candara" pitchFamily="34" charset="0"/>
            </a:endParaRPr>
          </a:p>
          <a:p>
            <a:pPr marL="342900" lvl="0" indent="-342900">
              <a:buFont typeface="+mj-lt"/>
              <a:buAutoNum type="arabicPeriod"/>
            </a:pPr>
            <a:r>
              <a:rPr lang="es-ES" b="0" dirty="0" smtClean="0">
                <a:solidFill>
                  <a:schemeClr val="tx1"/>
                </a:solidFill>
                <a:latin typeface="Candara" pitchFamily="34" charset="0"/>
              </a:rPr>
              <a:t>Estar  atento de la inscripción de la materia de Intercambio Académico: Este trámite lo hace el Programa de Movilidad Académica con la carta de aceptación de la universidad de destino, según el caso: </a:t>
            </a:r>
            <a:endParaRPr lang="es-CO" b="0" dirty="0" smtClean="0">
              <a:solidFill>
                <a:schemeClr val="tx1"/>
              </a:solidFill>
              <a:latin typeface="Candara" pitchFamily="34" charset="0"/>
            </a:endParaRPr>
          </a:p>
          <a:p>
            <a:pPr marL="342900" lvl="0" indent="-342900">
              <a:buFont typeface="+mj-lt"/>
              <a:buAutoNum type="arabicPeriod"/>
            </a:pPr>
            <a:r>
              <a:rPr lang="es-ES" b="0" dirty="0" smtClean="0">
                <a:solidFill>
                  <a:schemeClr val="tx1"/>
                </a:solidFill>
                <a:latin typeface="Candara" pitchFamily="34" charset="0"/>
              </a:rPr>
              <a:t>Dejar un poder amplio notarial a una persona de su entera confianza para que le realice todos los trámites mientras esté  actúe en mi nombre, dependiendo las necesidades de cada uno.</a:t>
            </a:r>
            <a:endParaRPr lang="es-CO" b="0" dirty="0" smtClean="0">
              <a:solidFill>
                <a:schemeClr val="tx1"/>
              </a:solidFill>
              <a:latin typeface="Candara" pitchFamily="34" charset="0"/>
            </a:endParaRPr>
          </a:p>
          <a:p>
            <a:endParaRPr lang="es-CO"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195736" y="188640"/>
            <a:ext cx="6172200" cy="792088"/>
          </a:xfrm>
        </p:spPr>
        <p:txBody>
          <a:bodyPr>
            <a:normAutofit/>
          </a:bodyPr>
          <a:lstStyle/>
          <a:p>
            <a:r>
              <a:rPr lang="es-CO" dirty="0" smtClean="0">
                <a:latin typeface="Candara" pitchFamily="34" charset="0"/>
              </a:rPr>
              <a:t>en la universidad de destino</a:t>
            </a:r>
            <a:endParaRPr lang="es-CO" dirty="0">
              <a:latin typeface="Candara" pitchFamily="34" charset="0"/>
            </a:endParaRPr>
          </a:p>
        </p:txBody>
      </p:sp>
      <p:sp>
        <p:nvSpPr>
          <p:cNvPr id="5" name="4 Subtítulo"/>
          <p:cNvSpPr>
            <a:spLocks noGrp="1"/>
          </p:cNvSpPr>
          <p:nvPr>
            <p:ph type="subTitle" idx="1"/>
          </p:nvPr>
        </p:nvSpPr>
        <p:spPr>
          <a:xfrm>
            <a:off x="2195736" y="1196752"/>
            <a:ext cx="6172200" cy="5184576"/>
          </a:xfrm>
        </p:spPr>
        <p:txBody>
          <a:bodyPr/>
          <a:lstStyle/>
          <a:p>
            <a:r>
              <a:rPr lang="es-CO" b="0" dirty="0" smtClean="0">
                <a:solidFill>
                  <a:schemeClr val="tx1"/>
                </a:solidFill>
                <a:latin typeface="Candara" pitchFamily="34" charset="0"/>
              </a:rPr>
              <a:t>Una vez el estudiante llegue a la Universidad donde realizará su intercambio</a:t>
            </a:r>
          </a:p>
          <a:p>
            <a:pPr lvl="0"/>
            <a:endParaRPr lang="es-ES" b="0" dirty="0" smtClean="0">
              <a:solidFill>
                <a:schemeClr val="tx1"/>
              </a:solidFill>
              <a:latin typeface="Candara" pitchFamily="34" charset="0"/>
            </a:endParaRPr>
          </a:p>
          <a:p>
            <a:pPr marL="342900" lvl="0" indent="-342900">
              <a:buAutoNum type="arabicPeriod"/>
            </a:pPr>
            <a:r>
              <a:rPr lang="es-ES" b="0" dirty="0" smtClean="0">
                <a:solidFill>
                  <a:schemeClr val="tx1"/>
                </a:solidFill>
                <a:latin typeface="Candara" pitchFamily="34" charset="0"/>
              </a:rPr>
              <a:t>Debe contactar a la persona a la que el Programa de Movilidad Académica dirigió la carta de presentación en la universidad de destino.</a:t>
            </a:r>
          </a:p>
          <a:p>
            <a:pPr marL="342900" lvl="0" indent="-342900">
              <a:buAutoNum type="arabicPeriod"/>
            </a:pPr>
            <a:endParaRPr lang="es-CO" b="0" dirty="0" smtClean="0">
              <a:solidFill>
                <a:schemeClr val="tx1"/>
              </a:solidFill>
              <a:latin typeface="Candara" pitchFamily="34" charset="0"/>
            </a:endParaRPr>
          </a:p>
          <a:p>
            <a:pPr marL="342900" lvl="0" indent="-342900">
              <a:buFont typeface="+mj-lt"/>
              <a:buAutoNum type="arabicPeriod"/>
            </a:pPr>
            <a:r>
              <a:rPr lang="es-ES" b="0" dirty="0" smtClean="0">
                <a:solidFill>
                  <a:schemeClr val="tx1"/>
                </a:solidFill>
                <a:latin typeface="Candara" pitchFamily="34" charset="0"/>
              </a:rPr>
              <a:t>Seguir las pautas que esta persona le indique</a:t>
            </a:r>
          </a:p>
          <a:p>
            <a:pPr marL="342900" lvl="0" indent="-342900">
              <a:buFont typeface="+mj-lt"/>
              <a:buAutoNum type="arabicPeriod"/>
            </a:pPr>
            <a:endParaRPr lang="es-ES" b="0" dirty="0" smtClean="0">
              <a:solidFill>
                <a:schemeClr val="tx1"/>
              </a:solidFill>
              <a:latin typeface="Candara" pitchFamily="34" charset="0"/>
            </a:endParaRPr>
          </a:p>
          <a:p>
            <a:pPr marL="342900" lvl="0" indent="-342900">
              <a:buFont typeface="+mj-lt"/>
              <a:buAutoNum type="arabicPeriod"/>
            </a:pPr>
            <a:r>
              <a:rPr lang="es-ES" b="0" dirty="0" smtClean="0">
                <a:solidFill>
                  <a:schemeClr val="tx1"/>
                </a:solidFill>
                <a:latin typeface="Candara" pitchFamily="34" charset="0"/>
              </a:rPr>
              <a:t>Estar en permanente contacto con el Programa de Movilidad para cualquier inquietud a través del correo electrónico</a:t>
            </a:r>
            <a:endParaRPr lang="es-CO" b="0" dirty="0" smtClean="0">
              <a:solidFill>
                <a:schemeClr val="tx1"/>
              </a:solidFill>
              <a:latin typeface="Candara" pitchFamily="34" charset="0"/>
            </a:endParaRPr>
          </a:p>
          <a:p>
            <a:endParaRPr lang="es-C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67744" y="260648"/>
            <a:ext cx="6429375" cy="5448076"/>
          </a:xfrm>
        </p:spPr>
        <p:txBody>
          <a:bodyPr>
            <a:normAutofit fontScale="90000"/>
          </a:bodyPr>
          <a:lstStyle/>
          <a:p>
            <a:pPr eaLnBrk="1" fontAlgn="auto" hangingPunct="1">
              <a:spcAft>
                <a:spcPts val="0"/>
              </a:spcAft>
              <a:defRPr/>
            </a:pPr>
            <a:r>
              <a:rPr lang="es-ES" dirty="0" smtClean="0">
                <a:latin typeface="Candara" pitchFamily="34" charset="0"/>
              </a:rPr>
              <a:t>¿Quiere aprovechar la oportunidad de viajar siendo estudiante, conocer otra cultura y gente nueva?</a:t>
            </a:r>
            <a:r>
              <a:rPr lang="es-ES" dirty="0" smtClean="0"/>
              <a:t/>
            </a:r>
            <a:br>
              <a:rPr lang="es-ES" dirty="0" smtClean="0"/>
            </a:br>
            <a:r>
              <a:rPr lang="es-ES" dirty="0" smtClean="0"/>
              <a:t/>
            </a:r>
            <a:br>
              <a:rPr lang="es-ES" dirty="0" smtClean="0"/>
            </a:br>
            <a:r>
              <a:rPr lang="es-ES" b="0" dirty="0" smtClean="0">
                <a:solidFill>
                  <a:schemeClr val="tx1"/>
                </a:solidFill>
                <a:latin typeface="Candara" pitchFamily="34" charset="0"/>
              </a:rPr>
              <a:t>No es tan difícil, necesita ganas y la disposición para seguir un proceso que no es tan complicado como parece. </a:t>
            </a:r>
            <a:r>
              <a:rPr lang="es-ES" b="0" dirty="0" smtClean="0">
                <a:solidFill>
                  <a:schemeClr val="tx1"/>
                </a:solidFill>
                <a:latin typeface="Candara" pitchFamily="34" charset="0"/>
              </a:rPr>
              <a:t/>
            </a:r>
            <a:br>
              <a:rPr lang="es-ES" b="0" dirty="0" smtClean="0">
                <a:solidFill>
                  <a:schemeClr val="tx1"/>
                </a:solidFill>
                <a:latin typeface="Candara" pitchFamily="34" charset="0"/>
              </a:rPr>
            </a:br>
            <a:r>
              <a:rPr lang="es-ES" b="0" dirty="0" smtClean="0">
                <a:solidFill>
                  <a:schemeClr val="tx1"/>
                </a:solidFill>
                <a:latin typeface="Candara" pitchFamily="34" charset="0"/>
              </a:rPr>
              <a:t/>
            </a:r>
            <a:br>
              <a:rPr lang="es-ES" b="0" dirty="0" smtClean="0">
                <a:solidFill>
                  <a:schemeClr val="tx1"/>
                </a:solidFill>
                <a:latin typeface="Candara" pitchFamily="34" charset="0"/>
              </a:rPr>
            </a:br>
            <a:r>
              <a:rPr lang="es-ES" b="0" dirty="0" smtClean="0">
                <a:solidFill>
                  <a:schemeClr val="tx1"/>
                </a:solidFill>
                <a:latin typeface="Candara" pitchFamily="34" charset="0"/>
              </a:rPr>
              <a:t>A continuación encontrará información útil para que pueda </a:t>
            </a:r>
            <a:r>
              <a:rPr lang="es-ES" b="0" dirty="0" smtClean="0">
                <a:solidFill>
                  <a:schemeClr val="tx1"/>
                </a:solidFill>
                <a:latin typeface="Candara" pitchFamily="34" charset="0"/>
              </a:rPr>
              <a:t>salir a estudiar </a:t>
            </a:r>
            <a:r>
              <a:rPr lang="es-ES" b="0" dirty="0" smtClean="0">
                <a:solidFill>
                  <a:schemeClr val="tx1"/>
                </a:solidFill>
                <a:latin typeface="Candara" pitchFamily="34" charset="0"/>
              </a:rPr>
              <a:t>próximamente </a:t>
            </a:r>
            <a:r>
              <a:rPr lang="es-ES" b="0" dirty="0" smtClean="0">
                <a:solidFill>
                  <a:schemeClr val="tx1"/>
                </a:solidFill>
                <a:latin typeface="Candara" pitchFamily="34" charset="0"/>
              </a:rPr>
              <a:t>en otro </a:t>
            </a:r>
            <a:r>
              <a:rPr lang="es-ES" b="0" dirty="0" smtClean="0">
                <a:solidFill>
                  <a:schemeClr val="tx1"/>
                </a:solidFill>
                <a:latin typeface="Candara" pitchFamily="34" charset="0"/>
              </a:rPr>
              <a:t>destino y tenga una experiencia enriquecedora.</a:t>
            </a:r>
            <a:endParaRPr lang="es-CO" b="0" dirty="0">
              <a:solidFill>
                <a:schemeClr val="tx1"/>
              </a:solidFill>
              <a:latin typeface="Candar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23728" y="260648"/>
            <a:ext cx="6172200" cy="1440160"/>
          </a:xfrm>
        </p:spPr>
        <p:txBody>
          <a:bodyPr>
            <a:normAutofit fontScale="90000"/>
          </a:bodyPr>
          <a:lstStyle/>
          <a:p>
            <a:r>
              <a:rPr lang="es-CO" dirty="0" smtClean="0"/>
              <a:t/>
            </a:r>
            <a:br>
              <a:rPr lang="es-CO" dirty="0" smtClean="0"/>
            </a:br>
            <a:r>
              <a:rPr lang="es-CO" dirty="0" smtClean="0"/>
              <a:t/>
            </a:r>
            <a:br>
              <a:rPr lang="es-CO" dirty="0" smtClean="0"/>
            </a:br>
            <a:r>
              <a:rPr lang="es-CO" sz="3100" dirty="0" smtClean="0">
                <a:latin typeface="Candara" pitchFamily="34" charset="0"/>
              </a:rPr>
              <a:t>¿Qué pasa con las asignaturas que ya no están ofertadas en la Universidad de destino?</a:t>
            </a:r>
            <a:endParaRPr lang="es-CO" sz="3100" dirty="0">
              <a:latin typeface="Candara" pitchFamily="34" charset="0"/>
            </a:endParaRPr>
          </a:p>
        </p:txBody>
      </p:sp>
      <p:sp>
        <p:nvSpPr>
          <p:cNvPr id="3" name="2 Subtítulo"/>
          <p:cNvSpPr>
            <a:spLocks noGrp="1"/>
          </p:cNvSpPr>
          <p:nvPr>
            <p:ph type="subTitle" idx="1"/>
          </p:nvPr>
        </p:nvSpPr>
        <p:spPr>
          <a:xfrm>
            <a:off x="2286000" y="1844824"/>
            <a:ext cx="6172200" cy="4530098"/>
          </a:xfrm>
        </p:spPr>
        <p:txBody>
          <a:bodyPr/>
          <a:lstStyle/>
          <a:p>
            <a:pPr lvl="0"/>
            <a:r>
              <a:rPr lang="es-ES" b="0" dirty="0" smtClean="0">
                <a:solidFill>
                  <a:schemeClr val="tx1"/>
                </a:solidFill>
                <a:latin typeface="Candara" pitchFamily="34" charset="0"/>
              </a:rPr>
              <a:t>Cuando el estudiante no puede cursar las asignaturas aprobadas inicialmente por el Consejo de Facultad, porque ya no se ofertan para ese semestre o porque quiere otras diferentes u otras muchas razones </a:t>
            </a:r>
          </a:p>
          <a:p>
            <a:pPr marL="342900" lvl="0" indent="-342900">
              <a:buAutoNum type="arabicPeriod"/>
            </a:pPr>
            <a:r>
              <a:rPr lang="es-ES" b="0" dirty="0" smtClean="0">
                <a:solidFill>
                  <a:schemeClr val="tx1"/>
                </a:solidFill>
                <a:latin typeface="Candara" pitchFamily="34" charset="0"/>
              </a:rPr>
              <a:t>Ya </a:t>
            </a:r>
            <a:r>
              <a:rPr lang="es-ES" b="0" dirty="0" smtClean="0">
                <a:solidFill>
                  <a:schemeClr val="tx1"/>
                </a:solidFill>
                <a:latin typeface="Candara" pitchFamily="34" charset="0"/>
              </a:rPr>
              <a:t>sea por correo electrónico, carta firmada por el apoderado u otro medio </a:t>
            </a:r>
            <a:r>
              <a:rPr lang="es-ES" b="0" dirty="0" smtClean="0">
                <a:solidFill>
                  <a:schemeClr val="tx1"/>
                </a:solidFill>
                <a:latin typeface="Candara" pitchFamily="34" charset="0"/>
              </a:rPr>
              <a:t>físico, el estudiante debe </a:t>
            </a:r>
            <a:r>
              <a:rPr lang="es-ES" b="0" dirty="0" smtClean="0">
                <a:solidFill>
                  <a:schemeClr val="tx1"/>
                </a:solidFill>
                <a:latin typeface="Candara" pitchFamily="34" charset="0"/>
              </a:rPr>
              <a:t>informar al Coordinador Curricular del Programa en el que </a:t>
            </a:r>
            <a:r>
              <a:rPr lang="es-ES" b="0" dirty="0" smtClean="0">
                <a:solidFill>
                  <a:schemeClr val="tx1"/>
                </a:solidFill>
                <a:latin typeface="Candara" pitchFamily="34" charset="0"/>
              </a:rPr>
              <a:t>está </a:t>
            </a:r>
            <a:r>
              <a:rPr lang="es-ES" b="0" dirty="0" smtClean="0">
                <a:solidFill>
                  <a:schemeClr val="tx1"/>
                </a:solidFill>
                <a:latin typeface="Candara" pitchFamily="34" charset="0"/>
              </a:rPr>
              <a:t>matriculado en la Universidad Nacional de Colombia, antes de finalizar la segunda semana de clases en la universidad de </a:t>
            </a:r>
            <a:r>
              <a:rPr lang="es-ES" b="0" dirty="0" smtClean="0">
                <a:solidFill>
                  <a:schemeClr val="tx1"/>
                </a:solidFill>
                <a:latin typeface="Candara" pitchFamily="34" charset="0"/>
              </a:rPr>
              <a:t>destino</a:t>
            </a:r>
          </a:p>
          <a:p>
            <a:pPr marL="342900" lvl="0" indent="-342900">
              <a:buAutoNum type="arabicPeriod"/>
            </a:pPr>
            <a:r>
              <a:rPr lang="es-ES" b="0" dirty="0" smtClean="0">
                <a:solidFill>
                  <a:schemeClr val="tx1"/>
                </a:solidFill>
                <a:latin typeface="Candara" pitchFamily="34" charset="0"/>
              </a:rPr>
              <a:t>El Consejo de Facultad, previa recomendación del Comité Asesor avalará la </a:t>
            </a:r>
            <a:r>
              <a:rPr lang="es-ES" b="0" dirty="0" smtClean="0">
                <a:solidFill>
                  <a:schemeClr val="tx1"/>
                </a:solidFill>
                <a:latin typeface="Candara" pitchFamily="34" charset="0"/>
              </a:rPr>
              <a:t>modificación de las </a:t>
            </a:r>
            <a:r>
              <a:rPr lang="es-ES" b="0" dirty="0" smtClean="0">
                <a:solidFill>
                  <a:schemeClr val="tx1"/>
                </a:solidFill>
                <a:latin typeface="Candara" pitchFamily="34" charset="0"/>
              </a:rPr>
              <a:t>asignaturas e informará al Programa de Movilidad Acad</a:t>
            </a:r>
            <a:r>
              <a:rPr lang="es-ES" b="0" dirty="0" smtClean="0">
                <a:solidFill>
                  <a:schemeClr val="tx1"/>
                </a:solidFill>
                <a:latin typeface="Candara" pitchFamily="34" charset="0"/>
              </a:rPr>
              <a:t>émica Saliente</a:t>
            </a:r>
            <a:endParaRPr lang="es-CO" b="0" dirty="0" smtClean="0">
              <a:solidFill>
                <a:schemeClr val="tx1"/>
              </a:solidFill>
              <a:latin typeface="Candara" pitchFamily="34" charset="0"/>
            </a:endParaRPr>
          </a:p>
          <a:p>
            <a:pPr marL="342900" indent="-342900">
              <a:buAutoNum type="arabicPeriod"/>
            </a:pPr>
            <a:endParaRPr lang="es-C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95736" y="188640"/>
            <a:ext cx="6172200" cy="1008112"/>
          </a:xfrm>
        </p:spPr>
        <p:txBody>
          <a:bodyPr>
            <a:noAutofit/>
          </a:bodyPr>
          <a:lstStyle/>
          <a:p>
            <a:pPr algn="ctr"/>
            <a:r>
              <a:rPr lang="es-ES" sz="2800" dirty="0" smtClean="0">
                <a:latin typeface="Candara" pitchFamily="34" charset="0"/>
              </a:rPr>
              <a:t>CON EL PODER QUE </a:t>
            </a:r>
            <a:r>
              <a:rPr lang="es-ES" sz="2800" dirty="0" smtClean="0">
                <a:latin typeface="Candara" pitchFamily="34" charset="0"/>
              </a:rPr>
              <a:t>DEJA </a:t>
            </a:r>
            <a:r>
              <a:rPr lang="es-ES" sz="2800" dirty="0" smtClean="0">
                <a:latin typeface="Candara" pitchFamily="34" charset="0"/>
              </a:rPr>
              <a:t>EN COLOMBIA </a:t>
            </a:r>
            <a:r>
              <a:rPr lang="es-ES" sz="2800" dirty="0" smtClean="0">
                <a:latin typeface="Candara" pitchFamily="34" charset="0"/>
              </a:rPr>
              <a:t>SU </a:t>
            </a:r>
            <a:r>
              <a:rPr lang="es-ES" sz="2800" dirty="0" smtClean="0">
                <a:latin typeface="Candara" pitchFamily="34" charset="0"/>
              </a:rPr>
              <a:t>APODERADO DEBE</a:t>
            </a:r>
            <a:endParaRPr lang="es-CO" sz="2800" dirty="0">
              <a:latin typeface="Candara" pitchFamily="34" charset="0"/>
            </a:endParaRPr>
          </a:p>
        </p:txBody>
      </p:sp>
      <p:sp>
        <p:nvSpPr>
          <p:cNvPr id="3" name="2 Subtítulo"/>
          <p:cNvSpPr>
            <a:spLocks noGrp="1"/>
          </p:cNvSpPr>
          <p:nvPr>
            <p:ph type="subTitle" idx="1"/>
          </p:nvPr>
        </p:nvSpPr>
        <p:spPr>
          <a:xfrm>
            <a:off x="2123728" y="1700808"/>
            <a:ext cx="6172200" cy="4746122"/>
          </a:xfrm>
        </p:spPr>
        <p:txBody>
          <a:bodyPr/>
          <a:lstStyle/>
          <a:p>
            <a:pPr marL="342900" lvl="0" indent="-342900">
              <a:buFont typeface="+mj-lt"/>
              <a:buAutoNum type="arabicPeriod"/>
            </a:pPr>
            <a:r>
              <a:rPr lang="es-ES" b="0" dirty="0" smtClean="0">
                <a:solidFill>
                  <a:schemeClr val="tx1"/>
                </a:solidFill>
                <a:latin typeface="Candara" pitchFamily="34" charset="0"/>
              </a:rPr>
              <a:t>En caso de solicitar prórroga: diligenciar un nuevo formato de solicitud de intercambio académico y adelantar el trámite tal cual lo hizo inicialmente ante el Comité Asesor de Carrera y el Consejo de Facultad. </a:t>
            </a:r>
            <a:r>
              <a:rPr lang="es-ES" b="0" dirty="0" smtClean="0">
                <a:solidFill>
                  <a:schemeClr val="tx1"/>
                </a:solidFill>
                <a:latin typeface="Candara" pitchFamily="34" charset="0"/>
              </a:rPr>
              <a:t>                                      *Solo se puede prorrogar una vez</a:t>
            </a:r>
          </a:p>
          <a:p>
            <a:pPr marL="342900" lvl="0" indent="-342900">
              <a:buFont typeface="+mj-lt"/>
              <a:buAutoNum type="arabicPeriod"/>
            </a:pPr>
            <a:r>
              <a:rPr lang="es-ES" b="0" dirty="0" smtClean="0">
                <a:solidFill>
                  <a:schemeClr val="tx1"/>
                </a:solidFill>
                <a:latin typeface="Candara" pitchFamily="34" charset="0"/>
              </a:rPr>
              <a:t>O</a:t>
            </a:r>
            <a:r>
              <a:rPr lang="es-ES" b="0" dirty="0" smtClean="0">
                <a:solidFill>
                  <a:schemeClr val="tx1"/>
                </a:solidFill>
                <a:latin typeface="Candara" pitchFamily="34" charset="0"/>
              </a:rPr>
              <a:t>btener </a:t>
            </a:r>
            <a:r>
              <a:rPr lang="es-ES" b="0" dirty="0" smtClean="0">
                <a:solidFill>
                  <a:schemeClr val="tx1"/>
                </a:solidFill>
                <a:latin typeface="Candara" pitchFamily="34" charset="0"/>
              </a:rPr>
              <a:t>autorización de prórroga del Comité Asesor de Programa Curricular y Consejo de Facultad de la UN.</a:t>
            </a:r>
            <a:endParaRPr lang="es-CO" b="0" dirty="0" smtClean="0">
              <a:solidFill>
                <a:schemeClr val="tx1"/>
              </a:solidFill>
              <a:latin typeface="Candara" pitchFamily="34" charset="0"/>
            </a:endParaRPr>
          </a:p>
          <a:p>
            <a:pPr marL="342900" lvl="0" indent="-342900">
              <a:buFont typeface="+mj-lt"/>
              <a:buAutoNum type="arabicPeriod"/>
            </a:pPr>
            <a:r>
              <a:rPr lang="es-CO" b="0" dirty="0" smtClean="0">
                <a:solidFill>
                  <a:schemeClr val="tx1"/>
                </a:solidFill>
                <a:latin typeface="Candara" pitchFamily="34" charset="0"/>
              </a:rPr>
              <a:t>La ejecución de la prórroga queda sujeta a que el estudiante apruebe las asignaturas inscritas en su primer periodo de intercambio. </a:t>
            </a:r>
            <a:endParaRPr lang="es-CO" b="0" dirty="0" smtClean="0">
              <a:solidFill>
                <a:schemeClr val="tx1"/>
              </a:solidFill>
              <a:latin typeface="Candara" pitchFamily="34" charset="0"/>
            </a:endParaRPr>
          </a:p>
          <a:p>
            <a:pPr marL="342900" lvl="0" indent="-342900">
              <a:buFont typeface="+mj-lt"/>
              <a:buAutoNum type="arabicPeriod"/>
            </a:pPr>
            <a:r>
              <a:rPr lang="es-CO" b="0" dirty="0" smtClean="0">
                <a:solidFill>
                  <a:schemeClr val="tx1"/>
                </a:solidFill>
                <a:latin typeface="Candara" pitchFamily="34" charset="0"/>
              </a:rPr>
              <a:t>Si </a:t>
            </a:r>
            <a:r>
              <a:rPr lang="es-CO" b="0" dirty="0" smtClean="0">
                <a:solidFill>
                  <a:schemeClr val="tx1"/>
                </a:solidFill>
                <a:latin typeface="Candara" pitchFamily="34" charset="0"/>
              </a:rPr>
              <a:t>el estudiante pierde asignaturas no podrá hacer efectiva la </a:t>
            </a:r>
            <a:r>
              <a:rPr lang="es-CO" b="0" dirty="0" smtClean="0">
                <a:solidFill>
                  <a:schemeClr val="tx1"/>
                </a:solidFill>
                <a:latin typeface="Candara" pitchFamily="34" charset="0"/>
              </a:rPr>
              <a:t>prórroga, </a:t>
            </a:r>
            <a:r>
              <a:rPr lang="es-CO" b="0" dirty="0" smtClean="0">
                <a:solidFill>
                  <a:schemeClr val="tx1"/>
                </a:solidFill>
                <a:latin typeface="Candara" pitchFamily="34" charset="0"/>
              </a:rPr>
              <a:t>no obstante haya recibido el aval del Consejo de Facultad.</a:t>
            </a:r>
          </a:p>
          <a:p>
            <a:endParaRPr lang="es-CO" b="0" dirty="0">
              <a:solidFill>
                <a:schemeClr val="tx1"/>
              </a:solidFill>
              <a:latin typeface="Candara"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2267744" y="476672"/>
            <a:ext cx="6172200" cy="908720"/>
          </a:xfrm>
        </p:spPr>
        <p:txBody>
          <a:bodyPr>
            <a:noAutofit/>
          </a:bodyPr>
          <a:lstStyle/>
          <a:p>
            <a:r>
              <a:rPr lang="es-CO" sz="2800" dirty="0" smtClean="0">
                <a:latin typeface="Candara" pitchFamily="34" charset="0"/>
              </a:rPr>
              <a:t>De regreso en la Universidad nacional de </a:t>
            </a:r>
            <a:r>
              <a:rPr lang="es-CO" sz="2800" dirty="0" err="1" smtClean="0">
                <a:latin typeface="Candara" pitchFamily="34" charset="0"/>
              </a:rPr>
              <a:t>colombia</a:t>
            </a:r>
            <a:endParaRPr lang="es-CO" sz="2800" dirty="0">
              <a:latin typeface="Candara" pitchFamily="34" charset="0"/>
            </a:endParaRPr>
          </a:p>
        </p:txBody>
      </p:sp>
      <p:sp>
        <p:nvSpPr>
          <p:cNvPr id="5" name="4 Subtítulo"/>
          <p:cNvSpPr>
            <a:spLocks noGrp="1"/>
          </p:cNvSpPr>
          <p:nvPr>
            <p:ph type="subTitle" idx="1"/>
          </p:nvPr>
        </p:nvSpPr>
        <p:spPr>
          <a:xfrm>
            <a:off x="1979712" y="1916832"/>
            <a:ext cx="6172200" cy="2952328"/>
          </a:xfrm>
        </p:spPr>
        <p:txBody>
          <a:bodyPr/>
          <a:lstStyle/>
          <a:p>
            <a:pPr marL="342900" indent="-342900">
              <a:buFont typeface="+mj-lt"/>
              <a:buAutoNum type="arabicPeriod"/>
            </a:pPr>
            <a:r>
              <a:rPr lang="es-CO" b="0" dirty="0" smtClean="0">
                <a:solidFill>
                  <a:schemeClr val="tx1"/>
                </a:solidFill>
                <a:latin typeface="Candara" pitchFamily="34" charset="0"/>
              </a:rPr>
              <a:t>El estudiante debe informar al Comité Asesor de Carrera sobre la finalización del </a:t>
            </a:r>
            <a:r>
              <a:rPr lang="es-CO" b="0" dirty="0" smtClean="0">
                <a:solidFill>
                  <a:schemeClr val="tx1"/>
                </a:solidFill>
                <a:latin typeface="Candara" pitchFamily="34" charset="0"/>
              </a:rPr>
              <a:t>intercambio</a:t>
            </a:r>
          </a:p>
          <a:p>
            <a:pPr marL="342900" indent="-342900">
              <a:buFont typeface="+mj-lt"/>
              <a:buAutoNum type="arabicPeriod"/>
            </a:pPr>
            <a:endParaRPr lang="es-CO" b="0" dirty="0" smtClean="0">
              <a:solidFill>
                <a:schemeClr val="tx1"/>
              </a:solidFill>
              <a:latin typeface="Candara" pitchFamily="34" charset="0"/>
            </a:endParaRPr>
          </a:p>
          <a:p>
            <a:pPr marL="342900" indent="-342900">
              <a:buFont typeface="+mj-lt"/>
              <a:buAutoNum type="arabicPeriod"/>
            </a:pPr>
            <a:r>
              <a:rPr lang="es-CO" b="0" dirty="0" smtClean="0">
                <a:solidFill>
                  <a:schemeClr val="tx1"/>
                </a:solidFill>
                <a:latin typeface="Candara" pitchFamily="34" charset="0"/>
              </a:rPr>
              <a:t>Presentar un informe de intercambio académico dirigido al Programa Curricular con copia al Programa de Movilidad Académica</a:t>
            </a:r>
          </a:p>
          <a:p>
            <a:pPr marL="342900" indent="-342900">
              <a:buFont typeface="+mj-lt"/>
              <a:buAutoNum type="arabicPeriod"/>
            </a:pPr>
            <a:endParaRPr lang="es-CO" b="0" dirty="0" smtClean="0">
              <a:solidFill>
                <a:schemeClr val="tx1"/>
              </a:solidFill>
              <a:latin typeface="Candara" pitchFamily="34" charset="0"/>
            </a:endParaRPr>
          </a:p>
          <a:p>
            <a:endParaRPr lang="es-CO" b="0" dirty="0">
              <a:solidFill>
                <a:schemeClr val="tx1"/>
              </a:solidFill>
              <a:latin typeface="Candara"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23728" y="188640"/>
            <a:ext cx="6172200" cy="1008112"/>
          </a:xfrm>
        </p:spPr>
        <p:txBody>
          <a:bodyPr/>
          <a:lstStyle/>
          <a:p>
            <a:r>
              <a:rPr lang="es-CO" dirty="0" smtClean="0">
                <a:latin typeface="Candara" pitchFamily="34" charset="0"/>
              </a:rPr>
              <a:t>Homologaciones</a:t>
            </a:r>
            <a:endParaRPr lang="es-CO" dirty="0">
              <a:latin typeface="Candara" pitchFamily="34" charset="0"/>
            </a:endParaRPr>
          </a:p>
        </p:txBody>
      </p:sp>
      <p:sp>
        <p:nvSpPr>
          <p:cNvPr id="3" name="2 Subtítulo"/>
          <p:cNvSpPr>
            <a:spLocks noGrp="1"/>
          </p:cNvSpPr>
          <p:nvPr>
            <p:ph type="subTitle" idx="1"/>
          </p:nvPr>
        </p:nvSpPr>
        <p:spPr>
          <a:xfrm>
            <a:off x="1907704" y="1412776"/>
            <a:ext cx="6552728" cy="4248472"/>
          </a:xfrm>
        </p:spPr>
        <p:txBody>
          <a:bodyPr/>
          <a:lstStyle/>
          <a:p>
            <a:pPr marL="342900" indent="-342900">
              <a:buAutoNum type="arabicPeriod"/>
            </a:pPr>
            <a:r>
              <a:rPr lang="es-ES" b="0" dirty="0" smtClean="0">
                <a:solidFill>
                  <a:schemeClr val="tx1"/>
                </a:solidFill>
                <a:latin typeface="Candara" pitchFamily="34" charset="0"/>
              </a:rPr>
              <a:t>La </a:t>
            </a:r>
            <a:r>
              <a:rPr lang="es-ES" b="0" dirty="0" smtClean="0">
                <a:solidFill>
                  <a:schemeClr val="tx1"/>
                </a:solidFill>
                <a:latin typeface="Candara" pitchFamily="34" charset="0"/>
              </a:rPr>
              <a:t>U</a:t>
            </a:r>
            <a:r>
              <a:rPr lang="es-ES" b="0" dirty="0" smtClean="0">
                <a:solidFill>
                  <a:schemeClr val="tx1"/>
                </a:solidFill>
                <a:latin typeface="Candara" pitchFamily="34" charset="0"/>
              </a:rPr>
              <a:t>niversidades </a:t>
            </a:r>
            <a:r>
              <a:rPr lang="es-ES" b="0" dirty="0" smtClean="0">
                <a:solidFill>
                  <a:schemeClr val="tx1"/>
                </a:solidFill>
                <a:latin typeface="Candara" pitchFamily="34" charset="0"/>
              </a:rPr>
              <a:t>donde </a:t>
            </a:r>
            <a:r>
              <a:rPr lang="es-ES" b="0" dirty="0" smtClean="0">
                <a:solidFill>
                  <a:schemeClr val="tx1"/>
                </a:solidFill>
                <a:latin typeface="Candara" pitchFamily="34" charset="0"/>
              </a:rPr>
              <a:t> realizó </a:t>
            </a:r>
            <a:r>
              <a:rPr lang="es-ES" b="0" dirty="0" smtClean="0">
                <a:solidFill>
                  <a:schemeClr val="tx1"/>
                </a:solidFill>
                <a:latin typeface="Candara" pitchFamily="34" charset="0"/>
              </a:rPr>
              <a:t>la movilidad </a:t>
            </a:r>
            <a:r>
              <a:rPr lang="es-ES" b="0" dirty="0" smtClean="0">
                <a:solidFill>
                  <a:schemeClr val="tx1"/>
                </a:solidFill>
                <a:latin typeface="Candara" pitchFamily="34" charset="0"/>
              </a:rPr>
              <a:t>debe </a:t>
            </a:r>
            <a:r>
              <a:rPr lang="es-ES" b="0" dirty="0" smtClean="0">
                <a:solidFill>
                  <a:schemeClr val="tx1"/>
                </a:solidFill>
                <a:latin typeface="Candara" pitchFamily="34" charset="0"/>
              </a:rPr>
              <a:t>enviar el certificado de notas de los estudiantes </a:t>
            </a:r>
            <a:r>
              <a:rPr lang="es-ES" b="0" dirty="0" smtClean="0">
                <a:solidFill>
                  <a:schemeClr val="tx1"/>
                </a:solidFill>
                <a:latin typeface="Candara" pitchFamily="34" charset="0"/>
              </a:rPr>
              <a:t>a</a:t>
            </a:r>
            <a:r>
              <a:rPr lang="es-ES" b="0" dirty="0" smtClean="0">
                <a:solidFill>
                  <a:schemeClr val="tx1"/>
                </a:solidFill>
                <a:latin typeface="Candara" pitchFamily="34" charset="0"/>
              </a:rPr>
              <a:t>l </a:t>
            </a:r>
            <a:r>
              <a:rPr lang="es-ES" b="0" dirty="0" smtClean="0">
                <a:solidFill>
                  <a:schemeClr val="tx1"/>
                </a:solidFill>
                <a:latin typeface="Candara" pitchFamily="34" charset="0"/>
              </a:rPr>
              <a:t>Programa de Movilidad Académica de la Oficina de Relaciones </a:t>
            </a:r>
            <a:r>
              <a:rPr lang="es-ES" b="0" dirty="0" smtClean="0">
                <a:solidFill>
                  <a:schemeClr val="tx1"/>
                </a:solidFill>
                <a:latin typeface="Candara" pitchFamily="34" charset="0"/>
              </a:rPr>
              <a:t>Internacionales </a:t>
            </a:r>
            <a:r>
              <a:rPr lang="es-ES" b="0" dirty="0" smtClean="0">
                <a:solidFill>
                  <a:schemeClr val="tx1"/>
                </a:solidFill>
                <a:latin typeface="Candara" pitchFamily="34" charset="0"/>
              </a:rPr>
              <a:t>(ORI) de la Universidad Nacional de Colombia. </a:t>
            </a:r>
            <a:endParaRPr lang="es-ES" b="0" dirty="0" smtClean="0">
              <a:solidFill>
                <a:schemeClr val="tx1"/>
              </a:solidFill>
              <a:latin typeface="Candara" pitchFamily="34" charset="0"/>
            </a:endParaRPr>
          </a:p>
          <a:p>
            <a:pPr marL="342900" indent="-342900">
              <a:buAutoNum type="arabicPeriod"/>
            </a:pPr>
            <a:endParaRPr lang="es-ES" b="0" dirty="0" smtClean="0">
              <a:solidFill>
                <a:schemeClr val="tx1"/>
              </a:solidFill>
              <a:latin typeface="Candara" pitchFamily="34" charset="0"/>
            </a:endParaRPr>
          </a:p>
          <a:p>
            <a:pPr marL="342900" indent="-342900">
              <a:buAutoNum type="arabicPeriod"/>
            </a:pPr>
            <a:r>
              <a:rPr lang="es-ES" b="0" dirty="0" smtClean="0">
                <a:solidFill>
                  <a:schemeClr val="tx1"/>
                </a:solidFill>
                <a:latin typeface="Candara" pitchFamily="34" charset="0"/>
              </a:rPr>
              <a:t>Las calificaciones pueden llegar en físico, correo electrónico (escaneadas) o a través de los estudiantes que realizaron intercambio y deberán entregarlas al Programa de Movilidad, conservando una copia</a:t>
            </a:r>
            <a:r>
              <a:rPr lang="es-ES" b="0" dirty="0" smtClean="0">
                <a:solidFill>
                  <a:schemeClr val="tx1"/>
                </a:solidFill>
                <a:latin typeface="Candara" pitchFamily="34" charset="0"/>
              </a:rPr>
              <a:t>.</a:t>
            </a:r>
          </a:p>
          <a:p>
            <a:pPr marL="342900" indent="-342900">
              <a:buAutoNum type="arabicPeriod"/>
            </a:pPr>
            <a:endParaRPr lang="es-ES" b="0" dirty="0" smtClean="0">
              <a:solidFill>
                <a:schemeClr val="tx1"/>
              </a:solidFill>
              <a:latin typeface="Candara" pitchFamily="34" charset="0"/>
            </a:endParaRPr>
          </a:p>
          <a:p>
            <a:pPr marL="342900" indent="-342900">
              <a:buAutoNum type="arabicPeriod"/>
            </a:pPr>
            <a:r>
              <a:rPr lang="es-ES" b="0" dirty="0" smtClean="0">
                <a:solidFill>
                  <a:schemeClr val="tx1"/>
                </a:solidFill>
                <a:latin typeface="Candara" pitchFamily="34" charset="0"/>
              </a:rPr>
              <a:t>El trámite de homologación depende únicamente del Comité Asesor de Carrera.</a:t>
            </a:r>
          </a:p>
          <a:p>
            <a:endParaRPr lang="es-CO"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67744" y="332656"/>
            <a:ext cx="6172200" cy="1340768"/>
          </a:xfrm>
        </p:spPr>
        <p:txBody>
          <a:bodyPr>
            <a:noAutofit/>
          </a:bodyPr>
          <a:lstStyle/>
          <a:p>
            <a:r>
              <a:rPr lang="es-CO" sz="2400" dirty="0" smtClean="0"/>
              <a:t/>
            </a:r>
            <a:br>
              <a:rPr lang="es-CO" sz="2400" dirty="0" smtClean="0"/>
            </a:br>
            <a:r>
              <a:rPr lang="es-CO" sz="2400" dirty="0" smtClean="0">
                <a:latin typeface="Candara" pitchFamily="34" charset="0"/>
              </a:rPr>
              <a:t/>
            </a:r>
            <a:br>
              <a:rPr lang="es-CO" sz="2400" dirty="0" smtClean="0">
                <a:latin typeface="Candara" pitchFamily="34" charset="0"/>
              </a:rPr>
            </a:br>
            <a:r>
              <a:rPr lang="es-CO" sz="2800" dirty="0" smtClean="0">
                <a:latin typeface="Candara" pitchFamily="34" charset="0"/>
              </a:rPr>
              <a:t>Contactos en la </a:t>
            </a:r>
            <a:br>
              <a:rPr lang="es-CO" sz="2800" dirty="0" smtClean="0">
                <a:latin typeface="Candara" pitchFamily="34" charset="0"/>
              </a:rPr>
            </a:br>
            <a:r>
              <a:rPr lang="es-CO" sz="2800" dirty="0" smtClean="0">
                <a:latin typeface="Candara" pitchFamily="34" charset="0"/>
              </a:rPr>
              <a:t>universidad nacional de </a:t>
            </a:r>
            <a:r>
              <a:rPr lang="es-CO" sz="2800" dirty="0" err="1" smtClean="0">
                <a:latin typeface="Candara" pitchFamily="34" charset="0"/>
              </a:rPr>
              <a:t>colombia</a:t>
            </a:r>
            <a:r>
              <a:rPr lang="es-CO" sz="2800" dirty="0" smtClean="0">
                <a:latin typeface="Candara" pitchFamily="34" charset="0"/>
              </a:rPr>
              <a:t/>
            </a:r>
            <a:br>
              <a:rPr lang="es-CO" sz="2800" dirty="0" smtClean="0">
                <a:latin typeface="Candara" pitchFamily="34" charset="0"/>
              </a:rPr>
            </a:br>
            <a:endParaRPr lang="es-CO" sz="2800" dirty="0">
              <a:latin typeface="Candara" pitchFamily="34" charset="0"/>
            </a:endParaRPr>
          </a:p>
        </p:txBody>
      </p:sp>
      <p:sp>
        <p:nvSpPr>
          <p:cNvPr id="3" name="2 Subtítulo"/>
          <p:cNvSpPr>
            <a:spLocks noGrp="1"/>
          </p:cNvSpPr>
          <p:nvPr>
            <p:ph type="subTitle" idx="1"/>
          </p:nvPr>
        </p:nvSpPr>
        <p:spPr>
          <a:xfrm>
            <a:off x="2339752" y="1556792"/>
            <a:ext cx="6172200" cy="4248472"/>
          </a:xfrm>
        </p:spPr>
        <p:txBody>
          <a:bodyPr/>
          <a:lstStyle/>
          <a:p>
            <a:pPr marL="342900" indent="-342900">
              <a:buAutoNum type="arabicPeriod"/>
            </a:pPr>
            <a:r>
              <a:rPr lang="es-CO" b="0" dirty="0" smtClean="0">
                <a:solidFill>
                  <a:schemeClr val="tx1"/>
                </a:solidFill>
                <a:latin typeface="Candara" pitchFamily="34" charset="0"/>
              </a:rPr>
              <a:t>Oficina de Relaciones Internacionales (ORI).   Edificio Uriel Gutiérrez, quinto piso, oficina 514, teléfono 3165000, extensión 18291</a:t>
            </a:r>
          </a:p>
          <a:p>
            <a:pPr marL="342900" indent="-342900">
              <a:buAutoNum type="arabicPeriod"/>
            </a:pPr>
            <a:endParaRPr lang="es-CO" b="0" dirty="0" smtClean="0">
              <a:solidFill>
                <a:schemeClr val="tx1"/>
              </a:solidFill>
              <a:latin typeface="Candara" pitchFamily="34" charset="0"/>
            </a:endParaRPr>
          </a:p>
          <a:p>
            <a:pPr marL="342900" indent="-342900">
              <a:buAutoNum type="arabicPeriod"/>
            </a:pPr>
            <a:r>
              <a:rPr lang="es-CO" b="0" dirty="0" smtClean="0">
                <a:solidFill>
                  <a:schemeClr val="tx1"/>
                </a:solidFill>
                <a:latin typeface="Candara" pitchFamily="34" charset="0"/>
              </a:rPr>
              <a:t>Programa de Movilidad Académica Saliente                           Unidad Camilo Torres, bloque C, módulo 5, oficina 801, teléfono 3165000, extensión 10813.  Moviacadsal@unal.edu.co</a:t>
            </a:r>
          </a:p>
          <a:p>
            <a:pPr marL="342900" indent="-342900">
              <a:buAutoNum type="arabicPeriod"/>
            </a:pPr>
            <a:endParaRPr lang="es-CO" b="0" dirty="0" smtClean="0">
              <a:solidFill>
                <a:schemeClr val="tx1"/>
              </a:solidFill>
              <a:latin typeface="Candara" pitchFamily="34" charset="0"/>
            </a:endParaRPr>
          </a:p>
          <a:p>
            <a:pPr marL="342900" indent="-342900">
              <a:buAutoNum type="arabicPeriod"/>
            </a:pPr>
            <a:r>
              <a:rPr lang="es-CO" b="0" dirty="0" smtClean="0">
                <a:solidFill>
                  <a:schemeClr val="tx1"/>
                </a:solidFill>
                <a:latin typeface="Candara" pitchFamily="34" charset="0"/>
              </a:rPr>
              <a:t>Centro de Información de la ORI.                  </a:t>
            </a:r>
            <a:endParaRPr lang="es-CO" b="0" dirty="0" smtClean="0">
              <a:solidFill>
                <a:schemeClr val="tx1"/>
              </a:solidFill>
              <a:latin typeface="Candara" pitchFamily="34" charset="0"/>
            </a:endParaRPr>
          </a:p>
          <a:p>
            <a:pPr marL="342900" indent="-342900"/>
            <a:r>
              <a:rPr lang="es-CO" b="0" dirty="0" smtClean="0">
                <a:solidFill>
                  <a:schemeClr val="tx1"/>
                </a:solidFill>
                <a:latin typeface="Candara" pitchFamily="34" charset="0"/>
              </a:rPr>
              <a:t> </a:t>
            </a:r>
            <a:r>
              <a:rPr lang="es-CO" b="0" dirty="0" smtClean="0">
                <a:solidFill>
                  <a:schemeClr val="tx1"/>
                </a:solidFill>
                <a:latin typeface="Candara" pitchFamily="34" charset="0"/>
              </a:rPr>
              <a:t>      </a:t>
            </a:r>
            <a:r>
              <a:rPr lang="es-CO" b="0" dirty="0" smtClean="0">
                <a:solidFill>
                  <a:schemeClr val="tx1"/>
                </a:solidFill>
                <a:latin typeface="Candara" pitchFamily="34" charset="0"/>
              </a:rPr>
              <a:t>Polideportivo</a:t>
            </a:r>
            <a:r>
              <a:rPr lang="es-CO" b="0" dirty="0" smtClean="0">
                <a:solidFill>
                  <a:schemeClr val="tx1"/>
                </a:solidFill>
                <a:latin typeface="Candara" pitchFamily="34" charset="0"/>
              </a:rPr>
              <a:t>, segundo piso, primera ventanilla.  Ceninfori_bog@unal.edu.co</a:t>
            </a:r>
          </a:p>
          <a:p>
            <a:pPr marL="342900" indent="-342900"/>
            <a:endParaRPr lang="es-CO" b="0" dirty="0" smtClean="0">
              <a:solidFill>
                <a:schemeClr val="tx1"/>
              </a:solidFill>
              <a:latin typeface="Candara" pitchFamily="34" charset="0"/>
            </a:endParaRPr>
          </a:p>
          <a:p>
            <a:pPr marL="342900" indent="-342900">
              <a:buAutoNum type="arabicPeriod"/>
            </a:pPr>
            <a:endParaRPr lang="es-CO"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2500313" y="571500"/>
            <a:ext cx="5929312" cy="5665812"/>
          </a:xfrm>
        </p:spPr>
        <p:txBody>
          <a:bodyPr>
            <a:normAutofit fontScale="70000" lnSpcReduction="20000"/>
          </a:bodyPr>
          <a:lstStyle/>
          <a:p>
            <a:pPr marL="274320" indent="-274320" eaLnBrk="1" fontAlgn="auto" hangingPunct="1">
              <a:spcAft>
                <a:spcPts val="0"/>
              </a:spcAft>
              <a:buFont typeface="Wingdings"/>
              <a:buNone/>
              <a:defRPr/>
            </a:pPr>
            <a:r>
              <a:rPr lang="es-ES" dirty="0" smtClean="0">
                <a:latin typeface="Candara" pitchFamily="34" charset="0"/>
              </a:rPr>
              <a:t>      Si quiere </a:t>
            </a:r>
            <a:r>
              <a:rPr lang="es-ES" dirty="0" smtClean="0">
                <a:latin typeface="Candara" pitchFamily="34" charset="0"/>
              </a:rPr>
              <a:t>realizar una movilidad en </a:t>
            </a:r>
            <a:r>
              <a:rPr lang="es-ES" dirty="0" smtClean="0">
                <a:latin typeface="Candara" pitchFamily="34" charset="0"/>
              </a:rPr>
              <a:t>otra institución, lo primero que tiene que hacer, es verificar que cumpla con los requisitos de la resolución 013 de 25 de mayo de </a:t>
            </a:r>
            <a:r>
              <a:rPr lang="es-ES" dirty="0" smtClean="0">
                <a:latin typeface="Candara" pitchFamily="34" charset="0"/>
              </a:rPr>
              <a:t>2005</a:t>
            </a:r>
            <a:endParaRPr lang="es-CO" dirty="0" smtClean="0">
              <a:latin typeface="Candara" pitchFamily="34" charset="0"/>
            </a:endParaRPr>
          </a:p>
          <a:p>
            <a:pPr marL="274320" indent="-274320" eaLnBrk="1" fontAlgn="auto" hangingPunct="1">
              <a:spcAft>
                <a:spcPts val="0"/>
              </a:spcAft>
              <a:buFont typeface="Wingdings"/>
              <a:buNone/>
              <a:defRPr/>
            </a:pPr>
            <a:endParaRPr lang="es-ES" dirty="0" smtClean="0">
              <a:latin typeface="Candara" pitchFamily="34" charset="0"/>
            </a:endParaRPr>
          </a:p>
          <a:p>
            <a:pPr marL="274320" indent="-274320" eaLnBrk="1" fontAlgn="auto" hangingPunct="1">
              <a:spcAft>
                <a:spcPts val="0"/>
              </a:spcAft>
              <a:buFont typeface="Wingdings"/>
              <a:buNone/>
              <a:defRPr/>
            </a:pPr>
            <a:r>
              <a:rPr lang="es-ES" dirty="0" smtClean="0">
                <a:latin typeface="Candara" pitchFamily="34" charset="0"/>
              </a:rPr>
              <a:t>Para </a:t>
            </a:r>
            <a:r>
              <a:rPr lang="es-ES" dirty="0" smtClean="0">
                <a:latin typeface="Candara" pitchFamily="34" charset="0"/>
              </a:rPr>
              <a:t>los estudiantes de pregrado son:</a:t>
            </a:r>
            <a:endParaRPr lang="es-CO" dirty="0" smtClean="0">
              <a:latin typeface="Candara" pitchFamily="34" charset="0"/>
            </a:endParaRPr>
          </a:p>
          <a:p>
            <a:pPr marL="274320" indent="-274320" eaLnBrk="1" fontAlgn="auto" hangingPunct="1">
              <a:spcAft>
                <a:spcPts val="0"/>
              </a:spcAft>
              <a:buFont typeface="Wingdings"/>
              <a:buChar char=""/>
              <a:defRPr/>
            </a:pPr>
            <a:r>
              <a:rPr lang="es-ES" dirty="0" smtClean="0">
                <a:latin typeface="Candara" pitchFamily="34" charset="0"/>
              </a:rPr>
              <a:t>Promedio mínimo acumulado: 3.5</a:t>
            </a:r>
            <a:endParaRPr lang="es-CO" dirty="0" smtClean="0">
              <a:latin typeface="Candara" pitchFamily="34" charset="0"/>
            </a:endParaRPr>
          </a:p>
          <a:p>
            <a:pPr marL="274320" indent="-274320" eaLnBrk="1" fontAlgn="auto" hangingPunct="1">
              <a:spcAft>
                <a:spcPts val="0"/>
              </a:spcAft>
              <a:buFont typeface="Wingdings"/>
              <a:buChar char=""/>
              <a:defRPr/>
            </a:pPr>
            <a:r>
              <a:rPr lang="es-ES" dirty="0" smtClean="0">
                <a:latin typeface="Candara" pitchFamily="34" charset="0"/>
              </a:rPr>
              <a:t>No tener sanciones académicas vigentes y nunca haber tenido sanciones disciplinarias dentro de ninguna de las sedes de la Universidad Nacional de </a:t>
            </a:r>
            <a:r>
              <a:rPr lang="es-ES" dirty="0" smtClean="0">
                <a:latin typeface="Candara" pitchFamily="34" charset="0"/>
              </a:rPr>
              <a:t>Colombia</a:t>
            </a:r>
            <a:endParaRPr lang="es-CO" dirty="0" smtClean="0">
              <a:latin typeface="Candara" pitchFamily="34" charset="0"/>
            </a:endParaRPr>
          </a:p>
          <a:p>
            <a:pPr marL="274320" indent="-274320" eaLnBrk="1" fontAlgn="auto" hangingPunct="1">
              <a:spcAft>
                <a:spcPts val="0"/>
              </a:spcAft>
              <a:buFont typeface="Wingdings"/>
              <a:buChar char=""/>
              <a:defRPr/>
            </a:pPr>
            <a:r>
              <a:rPr lang="es-ES" dirty="0" smtClean="0">
                <a:latin typeface="Candara" pitchFamily="34" charset="0"/>
              </a:rPr>
              <a:t>Carnet vigente</a:t>
            </a:r>
            <a:endParaRPr lang="es-CO" dirty="0" smtClean="0">
              <a:latin typeface="Candara" pitchFamily="34" charset="0"/>
            </a:endParaRPr>
          </a:p>
          <a:p>
            <a:pPr marL="274320" indent="-274320" eaLnBrk="1" fontAlgn="auto" hangingPunct="1">
              <a:spcAft>
                <a:spcPts val="0"/>
              </a:spcAft>
              <a:buFont typeface="Wingdings"/>
              <a:buChar char=""/>
              <a:defRPr/>
            </a:pPr>
            <a:r>
              <a:rPr lang="es-ES" dirty="0" smtClean="0">
                <a:latin typeface="Candara" pitchFamily="34" charset="0"/>
              </a:rPr>
              <a:t>En caso de aplicar a una institución extranjera, haber cursado el 50% de las materias, y en el caso a una institución nacional, haber cursado el 25% de las materias del plan </a:t>
            </a:r>
            <a:r>
              <a:rPr lang="es-ES" dirty="0" smtClean="0">
                <a:latin typeface="Candara" pitchFamily="34" charset="0"/>
              </a:rPr>
              <a:t>curricular</a:t>
            </a:r>
            <a:endParaRPr lang="es-CO" dirty="0" smtClean="0">
              <a:latin typeface="Candara" pitchFamily="34" charset="0"/>
            </a:endParaRPr>
          </a:p>
          <a:p>
            <a:pPr marL="274320" indent="-274320" eaLnBrk="1" fontAlgn="auto" hangingPunct="1">
              <a:spcAft>
                <a:spcPts val="0"/>
              </a:spcAft>
              <a:buFont typeface="Wingdings"/>
              <a:buChar char=""/>
              <a:defRPr/>
            </a:pPr>
            <a:r>
              <a:rPr lang="es-CO" dirty="0" smtClean="0">
                <a:latin typeface="Candara" pitchFamily="34" charset="0"/>
              </a:rPr>
              <a:t>No haber perdido ninguna asignatura durante su carrera.</a:t>
            </a:r>
          </a:p>
          <a:p>
            <a:pPr marL="274320" indent="-274320" eaLnBrk="1" fontAlgn="auto" hangingPunct="1">
              <a:spcAft>
                <a:spcPts val="0"/>
              </a:spcAft>
              <a:buFont typeface="Wingdings"/>
              <a:buNone/>
              <a:defRPr/>
            </a:pPr>
            <a:r>
              <a:rPr lang="es-ES" dirty="0" smtClean="0">
                <a:latin typeface="Candara" pitchFamily="34" charset="0"/>
              </a:rPr>
              <a:t>Para los estudiantes de posgrado: </a:t>
            </a:r>
            <a:endParaRPr lang="es-CO" dirty="0" smtClean="0">
              <a:latin typeface="Candara" pitchFamily="34" charset="0"/>
            </a:endParaRPr>
          </a:p>
          <a:p>
            <a:pPr marL="274320" indent="-274320" eaLnBrk="1" fontAlgn="auto" hangingPunct="1">
              <a:spcAft>
                <a:spcPts val="0"/>
              </a:spcAft>
              <a:buFont typeface="Wingdings"/>
              <a:buChar char=""/>
              <a:defRPr/>
            </a:pPr>
            <a:r>
              <a:rPr lang="es-ES" dirty="0" smtClean="0">
                <a:latin typeface="Candara" pitchFamily="34" charset="0"/>
              </a:rPr>
              <a:t>Los mismos que los anteriores, excepto que no se requiere un mínimo de materias aprobadas,  es el Comité Asesor el que decide </a:t>
            </a:r>
            <a:r>
              <a:rPr lang="es-ES" dirty="0" smtClean="0">
                <a:latin typeface="Candara" pitchFamily="34" charset="0"/>
              </a:rPr>
              <a:t>el momento para que el </a:t>
            </a:r>
            <a:r>
              <a:rPr lang="es-ES" dirty="0" smtClean="0">
                <a:latin typeface="Candara" pitchFamily="34" charset="0"/>
              </a:rPr>
              <a:t>estudiante realice el intercambio.</a:t>
            </a:r>
            <a:endParaRPr lang="es-CO" dirty="0" smtClean="0">
              <a:latin typeface="Candara" pitchFamily="34" charset="0"/>
            </a:endParaRPr>
          </a:p>
          <a:p>
            <a:pPr marL="274320" indent="-274320" eaLnBrk="1" fontAlgn="auto" hangingPunct="1">
              <a:spcAft>
                <a:spcPts val="0"/>
              </a:spcAft>
              <a:buFont typeface="Wingdings"/>
              <a:buNone/>
              <a:defRPr/>
            </a:pPr>
            <a:endParaRPr lang="es-ES" dirty="0" smtClean="0">
              <a:latin typeface="Candara" pitchFamily="34" charset="0"/>
            </a:endParaRPr>
          </a:p>
          <a:p>
            <a:pPr marL="274320" indent="-274320" eaLnBrk="1" fontAlgn="auto" hangingPunct="1">
              <a:spcAft>
                <a:spcPts val="0"/>
              </a:spcAft>
              <a:buFont typeface="Wingdings"/>
              <a:buNone/>
              <a:defRPr/>
            </a:pPr>
            <a:r>
              <a:rPr lang="es-ES" dirty="0" smtClean="0">
                <a:latin typeface="Candara" pitchFamily="34" charset="0"/>
              </a:rPr>
              <a:t>Si </a:t>
            </a:r>
            <a:r>
              <a:rPr lang="es-ES" dirty="0" smtClean="0">
                <a:latin typeface="Candara" pitchFamily="34" charset="0"/>
              </a:rPr>
              <a:t>cumple con los requisitos anteriores puede aplicar </a:t>
            </a:r>
            <a:endParaRPr lang="es-CO" dirty="0" smtClean="0">
              <a:latin typeface="Candara" pitchFamily="34" charset="0"/>
            </a:endParaRPr>
          </a:p>
          <a:p>
            <a:pPr marL="274320" indent="-274320" eaLnBrk="1" fontAlgn="auto" hangingPunct="1">
              <a:spcAft>
                <a:spcPts val="0"/>
              </a:spcAft>
              <a:buFont typeface="Wingdings"/>
              <a:buNone/>
              <a:defRPr/>
            </a:pPr>
            <a:endParaRPr lang="es-CO" dirty="0"/>
          </a:p>
        </p:txBody>
      </p:sp>
      <p:graphicFrame>
        <p:nvGraphicFramePr>
          <p:cNvPr id="4" name="3 Diagrama"/>
          <p:cNvGraphicFramePr/>
          <p:nvPr/>
        </p:nvGraphicFramePr>
        <p:xfrm>
          <a:off x="395536" y="332656"/>
          <a:ext cx="1857388" cy="5715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Marcador de contenido"/>
          <p:cNvSpPr>
            <a:spLocks noGrp="1"/>
          </p:cNvSpPr>
          <p:nvPr>
            <p:ph sz="quarter" idx="1"/>
          </p:nvPr>
        </p:nvSpPr>
        <p:spPr>
          <a:xfrm>
            <a:off x="2555776" y="404664"/>
            <a:ext cx="5929312" cy="892552"/>
          </a:xfrm>
          <a:noFill/>
          <a:ln w="9525">
            <a:noFill/>
            <a:miter lim="800000"/>
            <a:headEnd/>
            <a:tailEnd/>
          </a:ln>
        </p:spPr>
        <p:txBody>
          <a:bodyPr wrap="square">
            <a:spAutoFit/>
          </a:bodyPr>
          <a:lstStyle/>
          <a:p>
            <a:pPr eaLnBrk="1" hangingPunct="1">
              <a:spcBef>
                <a:spcPct val="0"/>
              </a:spcBef>
              <a:buNone/>
            </a:pPr>
            <a:r>
              <a:rPr lang="es-ES" dirty="0" smtClean="0">
                <a:latin typeface="Candara" pitchFamily="34" charset="0"/>
              </a:rPr>
              <a:t>     </a:t>
            </a:r>
            <a:r>
              <a:rPr lang="es-ES" sz="2800" dirty="0" smtClean="0">
                <a:solidFill>
                  <a:srgbClr val="0070C0"/>
                </a:solidFill>
                <a:latin typeface="Candara" pitchFamily="34" charset="0"/>
              </a:rPr>
              <a:t>¿A cuál universidad le gustaría ir?</a:t>
            </a:r>
          </a:p>
          <a:p>
            <a:pPr eaLnBrk="1" hangingPunct="1">
              <a:spcBef>
                <a:spcPct val="0"/>
              </a:spcBef>
              <a:buFont typeface="Wingdings" pitchFamily="2" charset="2"/>
              <a:buNone/>
            </a:pPr>
            <a:r>
              <a:rPr lang="es-ES" dirty="0" smtClean="0">
                <a:latin typeface="Candara" pitchFamily="34" charset="0"/>
              </a:rPr>
              <a:t> </a:t>
            </a:r>
            <a:endParaRPr lang="es-CO" dirty="0" smtClean="0">
              <a:latin typeface="Candara" pitchFamily="34" charset="0"/>
            </a:endParaRPr>
          </a:p>
        </p:txBody>
      </p:sp>
      <p:sp>
        <p:nvSpPr>
          <p:cNvPr id="11268" name="5 CuadroTexto"/>
          <p:cNvSpPr txBox="1">
            <a:spLocks noChangeArrowheads="1"/>
          </p:cNvSpPr>
          <p:nvPr/>
        </p:nvSpPr>
        <p:spPr bwMode="auto">
          <a:xfrm>
            <a:off x="2411760" y="1124744"/>
            <a:ext cx="6000750" cy="4801314"/>
          </a:xfrm>
          <a:prstGeom prst="rect">
            <a:avLst/>
          </a:prstGeom>
          <a:noFill/>
          <a:ln w="9525">
            <a:noFill/>
            <a:miter lim="800000"/>
            <a:headEnd/>
            <a:tailEnd/>
          </a:ln>
        </p:spPr>
        <p:txBody>
          <a:bodyPr wrap="square">
            <a:spAutoFit/>
          </a:bodyPr>
          <a:lstStyle/>
          <a:p>
            <a:endParaRPr lang="es-ES" dirty="0">
              <a:latin typeface="Candara" pitchFamily="34" charset="0"/>
            </a:endParaRPr>
          </a:p>
          <a:p>
            <a:pPr algn="just"/>
            <a:r>
              <a:rPr lang="es-ES" dirty="0">
                <a:latin typeface="Candara" pitchFamily="34" charset="0"/>
              </a:rPr>
              <a:t>La Universidad Nacional </a:t>
            </a:r>
            <a:r>
              <a:rPr lang="es-ES" dirty="0" smtClean="0">
                <a:latin typeface="Candara" pitchFamily="34" charset="0"/>
              </a:rPr>
              <a:t>de Colombia tiene convenios </a:t>
            </a:r>
            <a:r>
              <a:rPr lang="es-ES" dirty="0">
                <a:latin typeface="Candara" pitchFamily="34" charset="0"/>
              </a:rPr>
              <a:t>con diferentes </a:t>
            </a:r>
            <a:r>
              <a:rPr lang="es-ES" dirty="0" smtClean="0">
                <a:latin typeface="Candara" pitchFamily="34" charset="0"/>
              </a:rPr>
              <a:t>universidades tanto nacionales como internacionales.  La </a:t>
            </a:r>
            <a:r>
              <a:rPr lang="es-ES" dirty="0">
                <a:latin typeface="Candara" pitchFamily="34" charset="0"/>
              </a:rPr>
              <a:t>ventaja de seleccionar alguna de estas instituciones es que en la mayoría de casos no tiene que pagar tasas </a:t>
            </a:r>
            <a:r>
              <a:rPr lang="es-ES" dirty="0" smtClean="0">
                <a:latin typeface="Candara" pitchFamily="34" charset="0"/>
              </a:rPr>
              <a:t>académicas, aunque</a:t>
            </a:r>
            <a:r>
              <a:rPr lang="es-ES" dirty="0">
                <a:latin typeface="Candara" pitchFamily="34" charset="0"/>
              </a:rPr>
              <a:t>, </a:t>
            </a:r>
            <a:r>
              <a:rPr lang="es-ES" dirty="0" smtClean="0">
                <a:latin typeface="Candara" pitchFamily="34" charset="0"/>
              </a:rPr>
              <a:t>hay universidades que cobran algún </a:t>
            </a:r>
            <a:r>
              <a:rPr lang="es-ES" dirty="0">
                <a:latin typeface="Candara" pitchFamily="34" charset="0"/>
              </a:rPr>
              <a:t>valor por concepto de gastos </a:t>
            </a:r>
            <a:r>
              <a:rPr lang="es-ES" dirty="0" smtClean="0">
                <a:latin typeface="Candara" pitchFamily="34" charset="0"/>
              </a:rPr>
              <a:t>administrativos o también otras que le ofrecen alguna ayuda económica.</a:t>
            </a:r>
          </a:p>
          <a:p>
            <a:pPr algn="just"/>
            <a:endParaRPr lang="es-ES" dirty="0">
              <a:latin typeface="Candara" pitchFamily="34" charset="0"/>
            </a:endParaRPr>
          </a:p>
          <a:p>
            <a:pPr algn="just"/>
            <a:r>
              <a:rPr lang="es-ES" dirty="0" smtClean="0">
                <a:latin typeface="Candara" pitchFamily="34" charset="0"/>
              </a:rPr>
              <a:t>Se puede realizar intercambio académico con universidades con las cuales no se tenga convenio, pero es el estudiante quien corre con los gastos que se generen por dicho </a:t>
            </a:r>
            <a:r>
              <a:rPr lang="es-ES" dirty="0" smtClean="0">
                <a:latin typeface="Candara" pitchFamily="34" charset="0"/>
              </a:rPr>
              <a:t>concepto.</a:t>
            </a:r>
          </a:p>
          <a:p>
            <a:endParaRPr lang="es-ES" dirty="0" smtClean="0">
              <a:latin typeface="Candara" pitchFamily="34" charset="0"/>
            </a:endParaRPr>
          </a:p>
          <a:p>
            <a:r>
              <a:rPr lang="es-ES" dirty="0" smtClean="0">
                <a:latin typeface="Candara" pitchFamily="34" charset="0"/>
              </a:rPr>
              <a:t>Recuerde que si quiere ir a otro país en el cual no se hable español, debe certificar que tiene el nivel para tomar clases en el idioma.</a:t>
            </a:r>
            <a:endParaRPr lang="es-CO" dirty="0">
              <a:latin typeface="Candara" pitchFamily="34" charset="0"/>
            </a:endParaRPr>
          </a:p>
        </p:txBody>
      </p:sp>
      <p:graphicFrame>
        <p:nvGraphicFramePr>
          <p:cNvPr id="7" name="6 Diagrama"/>
          <p:cNvGraphicFramePr/>
          <p:nvPr/>
        </p:nvGraphicFramePr>
        <p:xfrm>
          <a:off x="357158" y="500042"/>
          <a:ext cx="1857388" cy="5715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67744" y="1556792"/>
            <a:ext cx="6172200" cy="864096"/>
          </a:xfrm>
        </p:spPr>
        <p:txBody>
          <a:bodyPr/>
          <a:lstStyle/>
          <a:p>
            <a:pPr eaLnBrk="1" fontAlgn="auto" hangingPunct="1">
              <a:spcAft>
                <a:spcPts val="0"/>
              </a:spcAft>
              <a:defRPr/>
            </a:pPr>
            <a:r>
              <a:rPr lang="es-ES" dirty="0" smtClean="0">
                <a:latin typeface="Candara" pitchFamily="34" charset="0"/>
              </a:rPr>
              <a:t>Universidades que cobran</a:t>
            </a:r>
            <a:endParaRPr lang="es-CO" dirty="0"/>
          </a:p>
        </p:txBody>
      </p:sp>
      <p:sp>
        <p:nvSpPr>
          <p:cNvPr id="5" name="4 Subtítulo"/>
          <p:cNvSpPr>
            <a:spLocks noGrp="1"/>
          </p:cNvSpPr>
          <p:nvPr>
            <p:ph type="subTitle" idx="1"/>
          </p:nvPr>
        </p:nvSpPr>
        <p:spPr>
          <a:xfrm>
            <a:off x="2286000" y="2708920"/>
            <a:ext cx="6172200" cy="3456384"/>
          </a:xfrm>
        </p:spPr>
        <p:txBody>
          <a:bodyPr/>
          <a:lstStyle/>
          <a:p>
            <a:pPr algn="just"/>
            <a:r>
              <a:rPr lang="es-ES" b="0" dirty="0" smtClean="0">
                <a:solidFill>
                  <a:schemeClr val="tx1"/>
                </a:solidFill>
                <a:latin typeface="Candara" pitchFamily="34" charset="0"/>
              </a:rPr>
              <a:t>-La Benemérita Universidad de Puebla, México (BUAP), empezó a cobrar a partir del II semestre de 2008 US$ 200, por gastos de envío de carta de aceptación, notas y utilización del campus.</a:t>
            </a:r>
          </a:p>
          <a:p>
            <a:pPr algn="just"/>
            <a:endParaRPr lang="es-ES" b="0" dirty="0" smtClean="0">
              <a:solidFill>
                <a:schemeClr val="tx1"/>
              </a:solidFill>
              <a:latin typeface="Candara" pitchFamily="34" charset="0"/>
            </a:endParaRPr>
          </a:p>
          <a:p>
            <a:pPr algn="just">
              <a:buFontTx/>
              <a:buChar char="-"/>
            </a:pPr>
            <a:r>
              <a:rPr lang="es-ES" b="0" dirty="0" smtClean="0">
                <a:solidFill>
                  <a:schemeClr val="tx1"/>
                </a:solidFill>
                <a:latin typeface="Candara" pitchFamily="34" charset="0"/>
              </a:rPr>
              <a:t>La Universidad de Buenos Aires, Argentina (UBA), en algunas de sus facultades cobra entre 200 y 500 dólares, entre estas esta la Facultad de Arquitectura y Urbanismo (FADU), la Facultad de Ciencias Sociales y la Facultad de Ciencias Económicas</a:t>
            </a:r>
            <a:endParaRPr lang="es-CO" b="0" dirty="0">
              <a:solidFill>
                <a:schemeClr val="tx1"/>
              </a:solidFill>
              <a:latin typeface="Candara" pitchFamily="34" charset="0"/>
            </a:endParaRPr>
          </a:p>
        </p:txBody>
      </p:sp>
      <p:sp>
        <p:nvSpPr>
          <p:cNvPr id="12291" name="2 CuadroTexto"/>
          <p:cNvSpPr txBox="1">
            <a:spLocks noChangeArrowheads="1"/>
          </p:cNvSpPr>
          <p:nvPr/>
        </p:nvSpPr>
        <p:spPr bwMode="auto">
          <a:xfrm>
            <a:off x="1259632" y="5229200"/>
            <a:ext cx="7429500" cy="369332"/>
          </a:xfrm>
          <a:prstGeom prst="rect">
            <a:avLst/>
          </a:prstGeom>
          <a:noFill/>
          <a:ln w="9525">
            <a:noFill/>
            <a:miter lim="800000"/>
            <a:headEnd/>
            <a:tailEnd/>
          </a:ln>
        </p:spPr>
        <p:txBody>
          <a:bodyPr>
            <a:spAutoFit/>
          </a:bodyPr>
          <a:lstStyle/>
          <a:p>
            <a:pPr algn="just"/>
            <a:r>
              <a:rPr lang="es-ES" dirty="0" smtClean="0">
                <a:latin typeface="Candara" pitchFamily="34" charset="0"/>
              </a:rPr>
              <a:t>. </a:t>
            </a:r>
            <a:endParaRPr lang="es-ES" dirty="0">
              <a:latin typeface="Candar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23728" y="1268760"/>
            <a:ext cx="6172200" cy="1894362"/>
          </a:xfrm>
        </p:spPr>
        <p:txBody>
          <a:bodyPr/>
          <a:lstStyle/>
          <a:p>
            <a:pPr eaLnBrk="1" fontAlgn="auto" hangingPunct="1">
              <a:spcAft>
                <a:spcPts val="0"/>
              </a:spcAft>
              <a:defRPr/>
            </a:pPr>
            <a:r>
              <a:rPr lang="es-ES" dirty="0" smtClean="0">
                <a:latin typeface="Candara" pitchFamily="34" charset="0"/>
              </a:rPr>
              <a:t>Universidades que ofrecen alguna ayuda </a:t>
            </a:r>
            <a:r>
              <a:rPr lang="es-ES" dirty="0" smtClean="0">
                <a:latin typeface="Candara" pitchFamily="34" charset="0"/>
              </a:rPr>
              <a:t>económica</a:t>
            </a:r>
            <a:endParaRPr lang="es-CO" dirty="0"/>
          </a:p>
        </p:txBody>
      </p:sp>
      <p:sp>
        <p:nvSpPr>
          <p:cNvPr id="13315" name="2 CuadroTexto"/>
          <p:cNvSpPr txBox="1">
            <a:spLocks noChangeArrowheads="1"/>
          </p:cNvSpPr>
          <p:nvPr/>
        </p:nvSpPr>
        <p:spPr bwMode="auto">
          <a:xfrm>
            <a:off x="1907704" y="3429000"/>
            <a:ext cx="6480721" cy="2246769"/>
          </a:xfrm>
          <a:prstGeom prst="rect">
            <a:avLst/>
          </a:prstGeom>
          <a:noFill/>
          <a:ln w="9525">
            <a:noFill/>
            <a:miter lim="800000"/>
            <a:headEnd/>
            <a:tailEnd/>
          </a:ln>
        </p:spPr>
        <p:txBody>
          <a:bodyPr wrap="square">
            <a:spAutoFit/>
          </a:bodyPr>
          <a:lstStyle/>
          <a:p>
            <a:pPr algn="just">
              <a:buFontTx/>
              <a:buChar char="-"/>
            </a:pPr>
            <a:r>
              <a:rPr lang="es-ES" dirty="0" smtClean="0">
                <a:latin typeface="Candara" pitchFamily="34" charset="0"/>
              </a:rPr>
              <a:t> </a:t>
            </a:r>
            <a:r>
              <a:rPr lang="es-ES" sz="2000" dirty="0" smtClean="0">
                <a:latin typeface="Candara" pitchFamily="34" charset="0"/>
              </a:rPr>
              <a:t>La Universidad Nacional Autónoma de México (UNAM) ofrece </a:t>
            </a:r>
            <a:r>
              <a:rPr lang="es-ES" sz="2000" dirty="0">
                <a:latin typeface="Candara" pitchFamily="34" charset="0"/>
              </a:rPr>
              <a:t>cinco cupos semestrales con dos becas de US$150 mensuales a los mejores estudiantes que </a:t>
            </a:r>
            <a:r>
              <a:rPr lang="es-ES" sz="2000" dirty="0" smtClean="0">
                <a:latin typeface="Candara" pitchFamily="34" charset="0"/>
              </a:rPr>
              <a:t>aplican.</a:t>
            </a:r>
            <a:endParaRPr lang="es-ES" sz="2000" dirty="0">
              <a:latin typeface="Candara" pitchFamily="34" charset="0"/>
            </a:endParaRPr>
          </a:p>
          <a:p>
            <a:pPr algn="just">
              <a:buFontTx/>
              <a:buChar char="-"/>
            </a:pPr>
            <a:endParaRPr lang="es-ES" sz="2000" dirty="0">
              <a:latin typeface="Candara" pitchFamily="34" charset="0"/>
            </a:endParaRPr>
          </a:p>
          <a:p>
            <a:pPr algn="just">
              <a:buFontTx/>
              <a:buChar char="-"/>
            </a:pPr>
            <a:r>
              <a:rPr lang="es-ES" sz="2000" dirty="0">
                <a:latin typeface="Candara" pitchFamily="34" charset="0"/>
              </a:rPr>
              <a:t>La Universidad de los Andes, Mérida Venezuela, ofrece dos cupos semestrales con una beca de US$100 mensuales.</a:t>
            </a:r>
            <a:endParaRPr lang="es-CO" sz="2000" dirty="0">
              <a:latin typeface="Candar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79712" y="476672"/>
            <a:ext cx="6172200" cy="720080"/>
          </a:xfrm>
        </p:spPr>
        <p:txBody>
          <a:bodyPr>
            <a:normAutofit/>
          </a:bodyPr>
          <a:lstStyle/>
          <a:p>
            <a:pPr algn="ctr" eaLnBrk="1" fontAlgn="auto" hangingPunct="1">
              <a:spcAft>
                <a:spcPts val="0"/>
              </a:spcAft>
              <a:defRPr/>
            </a:pPr>
            <a:r>
              <a:rPr lang="es-ES" dirty="0" smtClean="0">
                <a:latin typeface="Arial Rounded MT Bold" pitchFamily="34" charset="0"/>
              </a:rPr>
              <a:t>Escoja el destino</a:t>
            </a:r>
            <a:endParaRPr lang="es-CO" dirty="0">
              <a:latin typeface="Arial Rounded MT Bold" pitchFamily="34" charset="0"/>
            </a:endParaRPr>
          </a:p>
        </p:txBody>
      </p:sp>
      <p:sp>
        <p:nvSpPr>
          <p:cNvPr id="14339" name="2 Marcador de contenido"/>
          <p:cNvSpPr>
            <a:spLocks noGrp="1"/>
          </p:cNvSpPr>
          <p:nvPr>
            <p:ph type="subTitle" idx="1"/>
          </p:nvPr>
        </p:nvSpPr>
        <p:spPr/>
        <p:txBody>
          <a:bodyPr/>
          <a:lstStyle/>
          <a:p>
            <a:pPr eaLnBrk="1" hangingPunct="1">
              <a:buFont typeface="Wingdings" pitchFamily="2" charset="2"/>
              <a:buNone/>
            </a:pPr>
            <a:r>
              <a:rPr lang="es-ES" dirty="0" smtClean="0"/>
              <a:t> </a:t>
            </a:r>
            <a:endParaRPr lang="es-CO" dirty="0" smtClean="0"/>
          </a:p>
        </p:txBody>
      </p:sp>
      <p:pic>
        <p:nvPicPr>
          <p:cNvPr id="14340" name="Picture 2" descr="http://moveonline.zvw.uni-goettingen.de/move/moveonline/images/maps_world/world_2.gif"/>
          <p:cNvPicPr>
            <a:picLocks noChangeAspect="1" noChangeArrowheads="1"/>
          </p:cNvPicPr>
          <p:nvPr/>
        </p:nvPicPr>
        <p:blipFill>
          <a:blip r:embed="rId3" cstate="print"/>
          <a:srcRect/>
          <a:stretch>
            <a:fillRect/>
          </a:stretch>
        </p:blipFill>
        <p:spPr bwMode="auto">
          <a:xfrm>
            <a:off x="1907704" y="2564904"/>
            <a:ext cx="4528836" cy="2808312"/>
          </a:xfrm>
          <a:prstGeom prst="rect">
            <a:avLst/>
          </a:prstGeom>
          <a:noFill/>
          <a:ln w="9525">
            <a:noFill/>
            <a:miter lim="800000"/>
            <a:headEnd/>
            <a:tailEnd/>
          </a:ln>
        </p:spPr>
      </p:pic>
      <p:sp>
        <p:nvSpPr>
          <p:cNvPr id="14341" name="4 CuadroTexto"/>
          <p:cNvSpPr txBox="1">
            <a:spLocks noChangeArrowheads="1"/>
          </p:cNvSpPr>
          <p:nvPr/>
        </p:nvSpPr>
        <p:spPr bwMode="auto">
          <a:xfrm>
            <a:off x="1835696" y="1340768"/>
            <a:ext cx="6572250" cy="707886"/>
          </a:xfrm>
          <a:prstGeom prst="rect">
            <a:avLst/>
          </a:prstGeom>
          <a:noFill/>
          <a:ln w="9525">
            <a:noFill/>
            <a:miter lim="800000"/>
            <a:headEnd/>
            <a:tailEnd/>
          </a:ln>
        </p:spPr>
        <p:txBody>
          <a:bodyPr>
            <a:spAutoFit/>
          </a:bodyPr>
          <a:lstStyle/>
          <a:p>
            <a:pPr algn="just">
              <a:buFontTx/>
              <a:buChar char="-"/>
            </a:pPr>
            <a:r>
              <a:rPr lang="es-ES" sz="2000" dirty="0" smtClean="0">
                <a:latin typeface="Candara" pitchFamily="34" charset="0"/>
              </a:rPr>
              <a:t>La Universidad Nacional de Colombia tiene convenios con la mayoría de universidades nacionales e internacionales</a:t>
            </a:r>
            <a:endParaRPr lang="es-CO" sz="2000" dirty="0">
              <a:latin typeface="Candara" pitchFamily="34" charset="0"/>
            </a:endParaRPr>
          </a:p>
        </p:txBody>
      </p:sp>
      <p:sp>
        <p:nvSpPr>
          <p:cNvPr id="14342" name="5 CuadroTexto"/>
          <p:cNvSpPr txBox="1">
            <a:spLocks noChangeArrowheads="1"/>
          </p:cNvSpPr>
          <p:nvPr/>
        </p:nvSpPr>
        <p:spPr bwMode="auto">
          <a:xfrm>
            <a:off x="6572250" y="2132857"/>
            <a:ext cx="2104206" cy="5078313"/>
          </a:xfrm>
          <a:prstGeom prst="rect">
            <a:avLst/>
          </a:prstGeom>
          <a:noFill/>
          <a:ln w="9525">
            <a:noFill/>
            <a:miter lim="800000"/>
            <a:headEnd/>
            <a:tailEnd/>
          </a:ln>
        </p:spPr>
        <p:txBody>
          <a:bodyPr wrap="square">
            <a:spAutoFit/>
          </a:bodyPr>
          <a:lstStyle/>
          <a:p>
            <a:pPr>
              <a:buFont typeface="Arial" charset="0"/>
              <a:buChar char="•"/>
            </a:pPr>
            <a:r>
              <a:rPr lang="es-ES" dirty="0" smtClean="0">
                <a:solidFill>
                  <a:srgbClr val="0070C0"/>
                </a:solidFill>
                <a:latin typeface="Century Schoolbook" pitchFamily="18" charset="0"/>
              </a:rPr>
              <a:t>Argentina</a:t>
            </a:r>
          </a:p>
          <a:p>
            <a:pPr>
              <a:buFont typeface="Arial" charset="0"/>
              <a:buChar char="•"/>
            </a:pPr>
            <a:r>
              <a:rPr lang="es-ES" dirty="0" smtClean="0">
                <a:solidFill>
                  <a:srgbClr val="0070C0"/>
                </a:solidFill>
                <a:latin typeface="Century Schoolbook" pitchFamily="18" charset="0"/>
              </a:rPr>
              <a:t>Alemania</a:t>
            </a:r>
          </a:p>
          <a:p>
            <a:pPr>
              <a:buFont typeface="Arial" charset="0"/>
              <a:buChar char="•"/>
            </a:pPr>
            <a:r>
              <a:rPr lang="es-ES" dirty="0" smtClean="0">
                <a:solidFill>
                  <a:srgbClr val="0070C0"/>
                </a:solidFill>
                <a:latin typeface="Century Schoolbook" pitchFamily="18" charset="0"/>
              </a:rPr>
              <a:t>Bolivia</a:t>
            </a:r>
            <a:endParaRPr lang="es-ES" dirty="0" smtClean="0">
              <a:solidFill>
                <a:srgbClr val="0070C0"/>
              </a:solidFill>
              <a:latin typeface="Century Schoolbook" pitchFamily="18" charset="0"/>
            </a:endParaRPr>
          </a:p>
          <a:p>
            <a:pPr>
              <a:buFont typeface="Arial" charset="0"/>
              <a:buChar char="•"/>
            </a:pPr>
            <a:r>
              <a:rPr lang="es-ES" dirty="0" smtClean="0">
                <a:solidFill>
                  <a:srgbClr val="0070C0"/>
                </a:solidFill>
                <a:latin typeface="Century Schoolbook" pitchFamily="18" charset="0"/>
              </a:rPr>
              <a:t>Brasil</a:t>
            </a:r>
          </a:p>
          <a:p>
            <a:pPr>
              <a:buFont typeface="Arial" charset="0"/>
              <a:buChar char="•"/>
            </a:pPr>
            <a:r>
              <a:rPr lang="es-ES" dirty="0" smtClean="0">
                <a:solidFill>
                  <a:srgbClr val="0070C0"/>
                </a:solidFill>
                <a:latin typeface="Century Schoolbook" pitchFamily="18" charset="0"/>
              </a:rPr>
              <a:t>Canadá</a:t>
            </a:r>
          </a:p>
          <a:p>
            <a:pPr>
              <a:buFont typeface="Arial" charset="0"/>
              <a:buChar char="•"/>
            </a:pPr>
            <a:r>
              <a:rPr lang="es-ES" dirty="0" smtClean="0">
                <a:solidFill>
                  <a:srgbClr val="0070C0"/>
                </a:solidFill>
                <a:latin typeface="Century Schoolbook" pitchFamily="18" charset="0"/>
              </a:rPr>
              <a:t>Colombia</a:t>
            </a:r>
          </a:p>
          <a:p>
            <a:pPr>
              <a:buFont typeface="Arial" charset="0"/>
              <a:buChar char="•"/>
            </a:pPr>
            <a:r>
              <a:rPr lang="es-ES" dirty="0" smtClean="0">
                <a:solidFill>
                  <a:srgbClr val="0070C0"/>
                </a:solidFill>
                <a:latin typeface="Century Schoolbook" pitchFamily="18" charset="0"/>
              </a:rPr>
              <a:t>Chile</a:t>
            </a:r>
            <a:endParaRPr lang="es-ES" dirty="0">
              <a:solidFill>
                <a:srgbClr val="0070C0"/>
              </a:solidFill>
              <a:latin typeface="Century Schoolbook" pitchFamily="18" charset="0"/>
            </a:endParaRPr>
          </a:p>
          <a:p>
            <a:pPr>
              <a:buFont typeface="Arial" charset="0"/>
              <a:buChar char="•"/>
            </a:pPr>
            <a:r>
              <a:rPr lang="es-ES" dirty="0" smtClean="0">
                <a:solidFill>
                  <a:srgbClr val="0070C0"/>
                </a:solidFill>
                <a:latin typeface="Century Schoolbook" pitchFamily="18" charset="0"/>
              </a:rPr>
              <a:t>Ecuador</a:t>
            </a:r>
            <a:endParaRPr lang="es-ES" dirty="0" smtClean="0">
              <a:solidFill>
                <a:srgbClr val="0070C0"/>
              </a:solidFill>
              <a:latin typeface="Century Schoolbook" pitchFamily="18" charset="0"/>
            </a:endParaRPr>
          </a:p>
          <a:p>
            <a:pPr>
              <a:buFont typeface="Arial" charset="0"/>
              <a:buChar char="•"/>
            </a:pPr>
            <a:r>
              <a:rPr lang="es-ES" dirty="0" smtClean="0">
                <a:solidFill>
                  <a:srgbClr val="0070C0"/>
                </a:solidFill>
                <a:latin typeface="Century Schoolbook" pitchFamily="18" charset="0"/>
              </a:rPr>
              <a:t>Italia</a:t>
            </a:r>
          </a:p>
          <a:p>
            <a:pPr>
              <a:buFont typeface="Arial" charset="0"/>
              <a:buChar char="•"/>
            </a:pPr>
            <a:r>
              <a:rPr lang="es-ES" dirty="0" smtClean="0">
                <a:solidFill>
                  <a:srgbClr val="0070C0"/>
                </a:solidFill>
                <a:latin typeface="Century Schoolbook" pitchFamily="18" charset="0"/>
              </a:rPr>
              <a:t>Perú</a:t>
            </a:r>
          </a:p>
          <a:p>
            <a:pPr>
              <a:buFont typeface="Arial" charset="0"/>
              <a:buChar char="•"/>
            </a:pPr>
            <a:r>
              <a:rPr lang="es-ES" dirty="0" smtClean="0">
                <a:solidFill>
                  <a:srgbClr val="0070C0"/>
                </a:solidFill>
                <a:latin typeface="Century Schoolbook" pitchFamily="18" charset="0"/>
              </a:rPr>
              <a:t>España</a:t>
            </a:r>
            <a:endParaRPr lang="es-ES" dirty="0">
              <a:solidFill>
                <a:srgbClr val="0070C0"/>
              </a:solidFill>
              <a:latin typeface="Century Schoolbook" pitchFamily="18" charset="0"/>
            </a:endParaRPr>
          </a:p>
          <a:p>
            <a:pPr>
              <a:buFont typeface="Arial" charset="0"/>
              <a:buChar char="•"/>
            </a:pPr>
            <a:r>
              <a:rPr lang="es-ES" dirty="0">
                <a:solidFill>
                  <a:srgbClr val="0070C0"/>
                </a:solidFill>
                <a:latin typeface="Century Schoolbook" pitchFamily="18" charset="0"/>
              </a:rPr>
              <a:t>Estados </a:t>
            </a:r>
            <a:r>
              <a:rPr lang="es-ES" dirty="0" smtClean="0">
                <a:solidFill>
                  <a:srgbClr val="0070C0"/>
                </a:solidFill>
                <a:latin typeface="Century Schoolbook" pitchFamily="18" charset="0"/>
              </a:rPr>
              <a:t>Unidos</a:t>
            </a:r>
          </a:p>
          <a:p>
            <a:pPr>
              <a:buFont typeface="Arial" charset="0"/>
              <a:buChar char="•"/>
            </a:pPr>
            <a:r>
              <a:rPr lang="es-ES" dirty="0" smtClean="0">
                <a:solidFill>
                  <a:srgbClr val="0070C0"/>
                </a:solidFill>
                <a:latin typeface="Century Schoolbook" pitchFamily="18" charset="0"/>
              </a:rPr>
              <a:t>Francia</a:t>
            </a:r>
          </a:p>
          <a:p>
            <a:pPr>
              <a:buFont typeface="Arial" charset="0"/>
              <a:buChar char="•"/>
            </a:pPr>
            <a:r>
              <a:rPr lang="es-ES" dirty="0" smtClean="0">
                <a:solidFill>
                  <a:srgbClr val="0070C0"/>
                </a:solidFill>
                <a:latin typeface="Century Schoolbook" pitchFamily="18" charset="0"/>
              </a:rPr>
              <a:t>México</a:t>
            </a:r>
          </a:p>
          <a:p>
            <a:pPr>
              <a:buFont typeface="Arial" charset="0"/>
              <a:buChar char="•"/>
            </a:pPr>
            <a:r>
              <a:rPr lang="es-ES" dirty="0" smtClean="0">
                <a:solidFill>
                  <a:srgbClr val="0070C0"/>
                </a:solidFill>
                <a:latin typeface="Century Schoolbook" pitchFamily="18" charset="0"/>
              </a:rPr>
              <a:t>Perú</a:t>
            </a:r>
          </a:p>
          <a:p>
            <a:pPr>
              <a:buFont typeface="Arial" charset="0"/>
              <a:buChar char="•"/>
            </a:pPr>
            <a:r>
              <a:rPr lang="es-ES" dirty="0" smtClean="0">
                <a:solidFill>
                  <a:srgbClr val="0070C0"/>
                </a:solidFill>
                <a:latin typeface="Century Schoolbook" pitchFamily="18" charset="0"/>
              </a:rPr>
              <a:t>Venezuela</a:t>
            </a:r>
            <a:endParaRPr lang="es-ES" dirty="0">
              <a:solidFill>
                <a:srgbClr val="0070C0"/>
              </a:solidFill>
              <a:latin typeface="Century Schoolbook" pitchFamily="18" charset="0"/>
            </a:endParaRPr>
          </a:p>
          <a:p>
            <a:pPr>
              <a:buFont typeface="Arial" charset="0"/>
              <a:buChar char="•"/>
            </a:pPr>
            <a:endParaRPr lang="es-ES" u="sng" dirty="0">
              <a:latin typeface="Century Schoolbook" pitchFamily="18" charset="0"/>
            </a:endParaRPr>
          </a:p>
          <a:p>
            <a:endParaRPr lang="es-CO" dirty="0">
              <a:latin typeface="Century Schoolbook"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051720" y="404664"/>
            <a:ext cx="6172200" cy="792088"/>
          </a:xfrm>
        </p:spPr>
        <p:txBody>
          <a:bodyPr/>
          <a:lstStyle/>
          <a:p>
            <a:pPr eaLnBrk="1" fontAlgn="auto" hangingPunct="1">
              <a:spcAft>
                <a:spcPts val="0"/>
              </a:spcAft>
              <a:defRPr/>
            </a:pPr>
            <a:r>
              <a:rPr lang="es-ES" dirty="0" smtClean="0">
                <a:latin typeface="Candara" pitchFamily="34" charset="0"/>
              </a:rPr>
              <a:t>SUGERENCIAS</a:t>
            </a:r>
            <a:endParaRPr lang="es-CO" dirty="0">
              <a:latin typeface="Candara" pitchFamily="34" charset="0"/>
            </a:endParaRPr>
          </a:p>
        </p:txBody>
      </p:sp>
      <p:sp>
        <p:nvSpPr>
          <p:cNvPr id="15363" name="2 Marcador de contenido"/>
          <p:cNvSpPr>
            <a:spLocks noGrp="1"/>
          </p:cNvSpPr>
          <p:nvPr>
            <p:ph type="subTitle" idx="1"/>
          </p:nvPr>
        </p:nvSpPr>
        <p:spPr>
          <a:xfrm>
            <a:off x="2051720" y="1340768"/>
            <a:ext cx="6172200" cy="4608512"/>
          </a:xfrm>
        </p:spPr>
        <p:txBody>
          <a:bodyPr/>
          <a:lstStyle/>
          <a:p>
            <a:pPr algn="just" eaLnBrk="1" hangingPunct="1">
              <a:spcBef>
                <a:spcPct val="0"/>
              </a:spcBef>
              <a:buFontTx/>
              <a:buChar char="-"/>
            </a:pPr>
            <a:r>
              <a:rPr lang="es-ES" sz="2000" dirty="0" smtClean="0"/>
              <a:t> </a:t>
            </a:r>
            <a:r>
              <a:rPr lang="es-ES" sz="2000" b="0" dirty="0" smtClean="0">
                <a:solidFill>
                  <a:schemeClr val="tx1"/>
                </a:solidFill>
                <a:latin typeface="Candara" pitchFamily="34" charset="0"/>
              </a:rPr>
              <a:t>Recuerde que para seleccionar la institución de destino es importante que tenga en cuenta aspectos como: </a:t>
            </a:r>
            <a:endParaRPr lang="es-ES" sz="2000" b="0" dirty="0" smtClean="0">
              <a:solidFill>
                <a:schemeClr val="tx1"/>
              </a:solidFill>
              <a:latin typeface="Candara" pitchFamily="34" charset="0"/>
            </a:endParaRPr>
          </a:p>
          <a:p>
            <a:pPr algn="just" eaLnBrk="1" hangingPunct="1">
              <a:spcBef>
                <a:spcPct val="0"/>
              </a:spcBef>
              <a:buFontTx/>
              <a:buChar char="-"/>
            </a:pPr>
            <a:endParaRPr lang="es-ES" sz="2000" b="0" dirty="0" smtClean="0">
              <a:solidFill>
                <a:schemeClr val="tx1"/>
              </a:solidFill>
              <a:latin typeface="Candara" pitchFamily="34" charset="0"/>
            </a:endParaRPr>
          </a:p>
          <a:p>
            <a:pPr algn="just" eaLnBrk="1" hangingPunct="1">
              <a:spcBef>
                <a:spcPct val="0"/>
              </a:spcBef>
              <a:buFontTx/>
              <a:buChar char="-"/>
            </a:pPr>
            <a:r>
              <a:rPr lang="es-ES" sz="2000" b="0" dirty="0" smtClean="0">
                <a:solidFill>
                  <a:schemeClr val="tx1"/>
                </a:solidFill>
                <a:latin typeface="Candara" pitchFamily="34" charset="0"/>
              </a:rPr>
              <a:t>Capacidad económica: Si su presupuesto es reducido es mejor que selecciones un destino en Latinoamérica, son los más accesibles para el bolsillo, por cercanía, cambio de moneda e idioma. </a:t>
            </a:r>
            <a:r>
              <a:rPr lang="es-ES" sz="2000" b="0" dirty="0" smtClean="0">
                <a:solidFill>
                  <a:schemeClr val="tx1"/>
                </a:solidFill>
                <a:latin typeface="Candara" pitchFamily="34" charset="0"/>
              </a:rPr>
              <a:t>Además, que cada país cuenta con un atractivo para conocer y una cultura diferente, de la que pueda aprender diferentes cosas</a:t>
            </a:r>
            <a:r>
              <a:rPr lang="es-ES" sz="2000" b="0" dirty="0" smtClean="0">
                <a:solidFill>
                  <a:schemeClr val="tx1"/>
                </a:solidFill>
                <a:latin typeface="Candara" pitchFamily="34" charset="0"/>
              </a:rPr>
              <a:t>.</a:t>
            </a:r>
          </a:p>
          <a:p>
            <a:pPr algn="just" eaLnBrk="1" hangingPunct="1">
              <a:spcBef>
                <a:spcPct val="0"/>
              </a:spcBef>
              <a:buFontTx/>
              <a:buChar char="-"/>
            </a:pPr>
            <a:endParaRPr lang="es-ES" sz="2000" b="0" dirty="0" smtClean="0">
              <a:solidFill>
                <a:schemeClr val="tx1"/>
              </a:solidFill>
              <a:latin typeface="Candara" pitchFamily="34" charset="0"/>
            </a:endParaRPr>
          </a:p>
          <a:p>
            <a:pPr algn="just" eaLnBrk="1" hangingPunct="1">
              <a:spcBef>
                <a:spcPct val="0"/>
              </a:spcBef>
              <a:buFontTx/>
              <a:buChar char="-"/>
            </a:pPr>
            <a:r>
              <a:rPr lang="es-ES" sz="2000" b="0" dirty="0" smtClean="0">
                <a:solidFill>
                  <a:schemeClr val="tx1"/>
                </a:solidFill>
                <a:latin typeface="Candara" pitchFamily="34" charset="0"/>
              </a:rPr>
              <a:t>Los idiomas que maneje: Si sabe otro idioma y quiere perfeccionarlo, por qué no prueba una universidad en la que le den clases en otro idioma, es la mejor manera de poder practicarlo.</a:t>
            </a:r>
          </a:p>
          <a:p>
            <a:pPr algn="just" eaLnBrk="1" hangingPunct="1"/>
            <a:endParaRPr lang="es-ES" sz="2000" dirty="0" smtClean="0"/>
          </a:p>
          <a:p>
            <a:pPr algn="just" eaLnBrk="1" hangingPunct="1"/>
            <a:endParaRPr lang="es-CO"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Marcador de contenido"/>
          <p:cNvSpPr>
            <a:spLocks noGrp="1"/>
          </p:cNvSpPr>
          <p:nvPr>
            <p:ph sz="quarter" idx="1"/>
          </p:nvPr>
        </p:nvSpPr>
        <p:spPr>
          <a:xfrm>
            <a:off x="2500313" y="357188"/>
            <a:ext cx="5929312" cy="5286375"/>
          </a:xfrm>
        </p:spPr>
        <p:txBody>
          <a:bodyPr/>
          <a:lstStyle/>
          <a:p>
            <a:pPr eaLnBrk="1" hangingPunct="1">
              <a:buFont typeface="Wingdings" pitchFamily="2" charset="2"/>
              <a:buNone/>
            </a:pPr>
            <a:r>
              <a:rPr lang="es-ES" dirty="0" smtClean="0">
                <a:latin typeface="Candara" pitchFamily="34" charset="0"/>
              </a:rPr>
              <a:t>      </a:t>
            </a:r>
            <a:endParaRPr lang="es-CO" dirty="0" smtClean="0"/>
          </a:p>
        </p:txBody>
      </p:sp>
      <p:sp>
        <p:nvSpPr>
          <p:cNvPr id="16387" name="5 CuadroTexto"/>
          <p:cNvSpPr txBox="1">
            <a:spLocks noChangeArrowheads="1"/>
          </p:cNvSpPr>
          <p:nvPr/>
        </p:nvSpPr>
        <p:spPr bwMode="auto">
          <a:xfrm>
            <a:off x="2484438" y="476250"/>
            <a:ext cx="5786437" cy="6001643"/>
          </a:xfrm>
          <a:prstGeom prst="rect">
            <a:avLst/>
          </a:prstGeom>
          <a:noFill/>
          <a:ln w="9525">
            <a:noFill/>
            <a:miter lim="800000"/>
            <a:headEnd/>
            <a:tailEnd/>
          </a:ln>
        </p:spPr>
        <p:txBody>
          <a:bodyPr>
            <a:spAutoFit/>
          </a:bodyPr>
          <a:lstStyle/>
          <a:p>
            <a:pPr algn="just">
              <a:buClr>
                <a:schemeClr val="accent1"/>
              </a:buClr>
              <a:buSzPct val="70000"/>
              <a:buFontTx/>
              <a:buChar char="-"/>
            </a:pPr>
            <a:r>
              <a:rPr lang="es-ES" sz="1600" dirty="0" smtClean="0">
                <a:latin typeface="Candara" pitchFamily="34" charset="0"/>
              </a:rPr>
              <a:t>Cuando tenga claro a qué institución quiere aplicar, debe entrar a la página de dicha universidad y buscar la oferta académica que se ofrece allá. </a:t>
            </a:r>
          </a:p>
          <a:p>
            <a:pPr algn="just">
              <a:buClr>
                <a:schemeClr val="accent1"/>
              </a:buClr>
              <a:buSzPct val="70000"/>
              <a:buFontTx/>
              <a:buChar char="-"/>
            </a:pPr>
            <a:endParaRPr lang="es-ES" sz="1600" dirty="0">
              <a:latin typeface="Candara" pitchFamily="34" charset="0"/>
            </a:endParaRPr>
          </a:p>
          <a:p>
            <a:pPr algn="just">
              <a:buClr>
                <a:schemeClr val="accent1"/>
              </a:buClr>
              <a:buSzPct val="70000"/>
              <a:buFontTx/>
              <a:buChar char="-"/>
            </a:pPr>
            <a:r>
              <a:rPr lang="es-ES" sz="1600" dirty="0">
                <a:latin typeface="Candara" pitchFamily="34" charset="0"/>
              </a:rPr>
              <a:t>La idea es que busque asignaturas que puedan ser homologables de acuerdo a su pensum académico.  El Comité Asesor de Carrera le orientará sobre las asignaturas que puede cursar y que son susceptibles de homologación.  La ORI es una oficina de carácter administrativo y no tiene injerencia en el aspecto académico.</a:t>
            </a:r>
            <a:endParaRPr lang="es-CO" sz="1600" dirty="0">
              <a:latin typeface="Candara" pitchFamily="34" charset="0"/>
            </a:endParaRPr>
          </a:p>
          <a:p>
            <a:pPr algn="just">
              <a:buClr>
                <a:schemeClr val="accent1"/>
              </a:buClr>
              <a:buSzPct val="70000"/>
              <a:buFontTx/>
              <a:buChar char="-"/>
            </a:pPr>
            <a:endParaRPr lang="es-ES" sz="1600" dirty="0" smtClean="0">
              <a:latin typeface="Candara" pitchFamily="34" charset="0"/>
            </a:endParaRPr>
          </a:p>
          <a:p>
            <a:pPr algn="just">
              <a:buClr>
                <a:schemeClr val="accent1"/>
              </a:buClr>
              <a:buSzPct val="70000"/>
              <a:buFontTx/>
              <a:buChar char="-"/>
            </a:pPr>
            <a:r>
              <a:rPr lang="es-ES" sz="1600" dirty="0" smtClean="0">
                <a:latin typeface="Candara" pitchFamily="34" charset="0"/>
              </a:rPr>
              <a:t>En </a:t>
            </a:r>
            <a:r>
              <a:rPr lang="es-ES" sz="1600" dirty="0">
                <a:latin typeface="Candara" pitchFamily="34" charset="0"/>
              </a:rPr>
              <a:t>algunas universidades, ciertas </a:t>
            </a:r>
            <a:r>
              <a:rPr lang="es-ES" sz="1600" dirty="0" smtClean="0">
                <a:latin typeface="Candara" pitchFamily="34" charset="0"/>
              </a:rPr>
              <a:t>asignaturas </a:t>
            </a:r>
            <a:r>
              <a:rPr lang="es-ES" sz="1600" dirty="0">
                <a:latin typeface="Candara" pitchFamily="34" charset="0"/>
              </a:rPr>
              <a:t>se abren sólo una vez al año, por lo que corre el riesgo que no las pueda cursar*. Por eso, le sugerimos asegurarse que las materias están disponibles para el periodo académico al que aplica. En algunos casos, sobre todo en las universidades europeas, se maneja un calendario académico cruzado, es decir, el primer semestre de acá es el segundo de allá y el segundo de acá es el primero de allá, por eso es mejor que se informe bien.</a:t>
            </a:r>
          </a:p>
          <a:p>
            <a:pPr algn="just">
              <a:buClr>
                <a:schemeClr val="accent1"/>
              </a:buClr>
              <a:buSzPct val="70000"/>
              <a:buFontTx/>
              <a:buChar char="-"/>
            </a:pPr>
            <a:endParaRPr lang="es-ES" sz="1600" dirty="0">
              <a:latin typeface="Candara" pitchFamily="34" charset="0"/>
            </a:endParaRPr>
          </a:p>
          <a:p>
            <a:pPr algn="just">
              <a:buClr>
                <a:schemeClr val="accent1"/>
              </a:buClr>
              <a:buSzPct val="70000"/>
              <a:buFontTx/>
              <a:buChar char="-"/>
            </a:pPr>
            <a:r>
              <a:rPr lang="es-ES" sz="1600" dirty="0" smtClean="0">
                <a:latin typeface="Candara" pitchFamily="34" charset="0"/>
              </a:rPr>
              <a:t>*Si finalmente no puede ver las asignaturas que había seleccionado inicialmente, debe comunicarlo a su facultad inmediatamente par que le autoricen la modificación y no tenga problemas cuando regrese y tramite la homologación de las asignaturas.</a:t>
            </a:r>
            <a:endParaRPr lang="es-ES" sz="1600" dirty="0" smtClean="0">
              <a:latin typeface="Candara" pitchFamily="34" charset="0"/>
            </a:endParaRPr>
          </a:p>
        </p:txBody>
      </p:sp>
      <p:graphicFrame>
        <p:nvGraphicFramePr>
          <p:cNvPr id="5" name="4 Diagrama"/>
          <p:cNvGraphicFramePr/>
          <p:nvPr/>
        </p:nvGraphicFramePr>
        <p:xfrm>
          <a:off x="500034" y="428604"/>
          <a:ext cx="1857388" cy="5715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Oriel</Template>
  <TotalTime>2553</TotalTime>
  <Words>2122</Words>
  <Application>Microsoft Office PowerPoint</Application>
  <PresentationFormat>Presentación en pantalla (4:3)</PresentationFormat>
  <Paragraphs>190</Paragraphs>
  <Slides>24</Slides>
  <Notes>2</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Mirador</vt:lpstr>
      <vt:lpstr>Manual de movilidad academica saliente</vt:lpstr>
      <vt:lpstr>¿Quiere aprovechar la oportunidad de viajar siendo estudiante, conocer otra cultura y gente nueva?  No es tan difícil, necesita ganas y la disposición para seguir un proceso que no es tan complicado como parece.   A continuación encontrará información útil para que pueda salir a estudiar próximamente en otro destino y tenga una experiencia enriquecedora.</vt:lpstr>
      <vt:lpstr>Diapositiva 3</vt:lpstr>
      <vt:lpstr>Diapositiva 4</vt:lpstr>
      <vt:lpstr>Universidades que cobran</vt:lpstr>
      <vt:lpstr>Universidades que ofrecen alguna ayuda económica</vt:lpstr>
      <vt:lpstr>Escoja el destino</vt:lpstr>
      <vt:lpstr>SUGERENCIAS</vt:lpstr>
      <vt:lpstr>Diapositiva 9</vt:lpstr>
      <vt:lpstr>Procedimiento</vt:lpstr>
      <vt:lpstr>Aplicacion</vt:lpstr>
      <vt:lpstr>SI he sido preseleccionado ¿qué debo hacer?</vt:lpstr>
      <vt:lpstr>Diapositiva 13</vt:lpstr>
      <vt:lpstr>¿Cómo, cuándo y en dónde recibiré respuesta?</vt:lpstr>
      <vt:lpstr>DEBO BUSCAR ASESORÍA SOBRE: </vt:lpstr>
      <vt:lpstr>            PREGUNTAS IMPORTANTES </vt:lpstr>
      <vt:lpstr>¿QUÉ HACER SI ES ACEPTADO?</vt:lpstr>
      <vt:lpstr>Qué tengo que dejar listo en la universidad nacional? </vt:lpstr>
      <vt:lpstr>en la universidad de destino</vt:lpstr>
      <vt:lpstr>  ¿Qué pasa con las asignaturas que ya no están ofertadas en la Universidad de destino?</vt:lpstr>
      <vt:lpstr>CON EL PODER QUE DEJA EN COLOMBIA SU APODERADO DEBE</vt:lpstr>
      <vt:lpstr>De regreso en la Universidad nacional de colombia</vt:lpstr>
      <vt:lpstr>Homologaciones</vt:lpstr>
      <vt:lpstr>  Contactos en la  universidad nacional de colombia </vt:lpstr>
    </vt:vector>
  </TitlesOfParts>
  <Company>HEMEROTECA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iRtE</dc:title>
  <dc:creator>HEMEROTECA</dc:creator>
  <cp:lastModifiedBy>Elizabeth</cp:lastModifiedBy>
  <cp:revision>199</cp:revision>
  <dcterms:created xsi:type="dcterms:W3CDTF">2008-12-01T18:25:46Z</dcterms:created>
  <dcterms:modified xsi:type="dcterms:W3CDTF">2012-04-16T00:00:18Z</dcterms:modified>
</cp:coreProperties>
</file>